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65" r:id="rId4"/>
    <p:sldId id="263" r:id="rId5"/>
    <p:sldId id="266" r:id="rId6"/>
    <p:sldId id="267" r:id="rId7"/>
    <p:sldId id="268" r:id="rId8"/>
    <p:sldId id="269" r:id="rId9"/>
    <p:sldId id="270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>
                <a:solidFill>
                  <a:schemeClr val="tx1"/>
                </a:solidFill>
              </a:rPr>
              <a:t>8</a:t>
            </a:r>
            <a:r>
              <a:rPr lang="en-US" dirty="0" smtClean="0">
                <a:solidFill>
                  <a:schemeClr val="tx1"/>
                </a:solidFill>
              </a:rPr>
              <a:t>: Irregular Verbs.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smtClean="0">
                <a:solidFill>
                  <a:srgbClr val="FF0000"/>
                </a:solidFill>
              </a:rPr>
              <a:t>Verbs, die net normal sin.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Verbs	and Conjugation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learned in </a:t>
            </a:r>
            <a:r>
              <a:rPr lang="en-US" dirty="0" smtClean="0"/>
              <a:t>our last video, all verbs conjugate in PD.</a:t>
            </a:r>
          </a:p>
          <a:p>
            <a:r>
              <a:rPr lang="en-US" dirty="0" smtClean="0"/>
              <a:t>We covered the two rules when conjugating verbs:</a:t>
            </a:r>
          </a:p>
          <a:p>
            <a:r>
              <a:rPr lang="en-US" dirty="0" smtClean="0"/>
              <a:t>1. Drop the –E</a:t>
            </a:r>
          </a:p>
          <a:p>
            <a:r>
              <a:rPr lang="en-US" dirty="0" smtClean="0"/>
              <a:t>2. Add the ending.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496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Irregular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There are some verbs in English that do not follow normal conjugation rules:</a:t>
            </a:r>
          </a:p>
          <a:p>
            <a:r>
              <a:rPr lang="en-US" dirty="0" smtClean="0"/>
              <a:t>to be:</a:t>
            </a:r>
          </a:p>
          <a:p>
            <a:r>
              <a:rPr lang="en-US" dirty="0" smtClean="0"/>
              <a:t>I am, You are, He is, We are etc.</a:t>
            </a:r>
          </a:p>
          <a:p>
            <a:r>
              <a:rPr lang="en-US" dirty="0" smtClean="0"/>
              <a:t>This is a prime example of an Irregular Verb in English.</a:t>
            </a:r>
          </a:p>
          <a:p>
            <a:r>
              <a:rPr lang="en-US" dirty="0" smtClean="0"/>
              <a:t>In PD there are multiple Irregular Verbs too. </a:t>
            </a:r>
          </a:p>
          <a:p>
            <a:r>
              <a:rPr lang="en-US" dirty="0" smtClean="0"/>
              <a:t>They don’t follow the normal rules, so their conjugations should be memorized.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302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</a:t>
            </a:r>
            <a:r>
              <a:rPr lang="en-US" dirty="0" err="1" smtClean="0"/>
              <a:t>awwe</a:t>
            </a:r>
            <a:r>
              <a:rPr lang="en-US" dirty="0" smtClean="0"/>
              <a:t> – to have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4676944"/>
              </p:ext>
            </p:extLst>
          </p:nvPr>
        </p:nvGraphicFramePr>
        <p:xfrm>
          <a:off x="485306" y="2046388"/>
          <a:ext cx="8229600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Singular</a:t>
                      </a:r>
                      <a:endParaRPr lang="en-US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Plural</a:t>
                      </a:r>
                      <a:endParaRPr lang="en-US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ich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</a:rPr>
                        <a:t>hab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000000"/>
                          </a:solidFill>
                        </a:rPr>
                        <a:t>mir</a:t>
                      </a:r>
                      <a:endParaRPr lang="en-US" sz="3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hen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du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hoscht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000000"/>
                          </a:solidFill>
                        </a:rPr>
                        <a:t>dihr</a:t>
                      </a:r>
                      <a:endParaRPr lang="en-US" sz="3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hett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er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sie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es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hot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000000"/>
                          </a:solidFill>
                        </a:rPr>
                        <a:t>sie</a:t>
                      </a:r>
                      <a:endParaRPr lang="en-US" sz="3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hen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979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sei</a:t>
            </a:r>
            <a:r>
              <a:rPr lang="en-US" dirty="0" smtClean="0"/>
              <a:t> – to be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7958397"/>
              </p:ext>
            </p:extLst>
          </p:nvPr>
        </p:nvGraphicFramePr>
        <p:xfrm>
          <a:off x="485306" y="2046388"/>
          <a:ext cx="8229600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Singular</a:t>
                      </a:r>
                      <a:endParaRPr lang="en-US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Plural</a:t>
                      </a:r>
                      <a:endParaRPr lang="en-US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ich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</a:rPr>
                        <a:t>bin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000000"/>
                          </a:solidFill>
                        </a:rPr>
                        <a:t>mir</a:t>
                      </a:r>
                      <a:endParaRPr lang="en-US" sz="3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sin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du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bischt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000000"/>
                          </a:solidFill>
                        </a:rPr>
                        <a:t>dihr</a:t>
                      </a:r>
                      <a:endParaRPr lang="en-US" sz="3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seid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er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sie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es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iss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000000"/>
                          </a:solidFill>
                        </a:rPr>
                        <a:t>sie</a:t>
                      </a:r>
                      <a:endParaRPr lang="en-US" sz="3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sin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4811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griege</a:t>
            </a:r>
            <a:r>
              <a:rPr lang="en-US" dirty="0" smtClean="0"/>
              <a:t> – to get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0191274"/>
              </p:ext>
            </p:extLst>
          </p:nvPr>
        </p:nvGraphicFramePr>
        <p:xfrm>
          <a:off x="485306" y="2046388"/>
          <a:ext cx="8229600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Singular</a:t>
                      </a:r>
                      <a:endParaRPr lang="en-US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Plural</a:t>
                      </a:r>
                      <a:endParaRPr lang="en-US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ich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</a:rPr>
                        <a:t>grick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000000"/>
                          </a:solidFill>
                        </a:rPr>
                        <a:t>mir</a:t>
                      </a:r>
                      <a:endParaRPr lang="en-US" sz="3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griege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du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grickscht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000000"/>
                          </a:solidFill>
                        </a:rPr>
                        <a:t>dihr</a:t>
                      </a:r>
                      <a:endParaRPr lang="en-US" sz="3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griegt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er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sie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es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grickt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000000"/>
                          </a:solidFill>
                        </a:rPr>
                        <a:t>sie</a:t>
                      </a:r>
                      <a:endParaRPr lang="en-US" sz="3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griege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5575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geh</a:t>
            </a:r>
            <a:r>
              <a:rPr lang="en-US" dirty="0" smtClean="0"/>
              <a:t> – to go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3344167"/>
              </p:ext>
            </p:extLst>
          </p:nvPr>
        </p:nvGraphicFramePr>
        <p:xfrm>
          <a:off x="485306" y="2046388"/>
          <a:ext cx="8229600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Singular</a:t>
                      </a:r>
                      <a:endParaRPr lang="en-US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Plural</a:t>
                      </a:r>
                      <a:endParaRPr lang="en-US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ich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</a:rPr>
                        <a:t>geh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000000"/>
                          </a:solidFill>
                        </a:rPr>
                        <a:t>mir</a:t>
                      </a:r>
                      <a:endParaRPr lang="en-US" sz="3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gehne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du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gehscht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000000"/>
                          </a:solidFill>
                        </a:rPr>
                        <a:t>dihr</a:t>
                      </a:r>
                      <a:endParaRPr lang="en-US" sz="3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gehnt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er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sie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es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geht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000000"/>
                          </a:solidFill>
                        </a:rPr>
                        <a:t>sie</a:t>
                      </a:r>
                      <a:endParaRPr lang="en-US" sz="3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gehne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4849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Irregular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can see with these four irregular verbs, their conjugations are different from our previously stated rules.</a:t>
            </a:r>
          </a:p>
          <a:p>
            <a:r>
              <a:rPr lang="en-US" dirty="0" smtClean="0"/>
              <a:t>Please memorize these verbs!</a:t>
            </a:r>
          </a:p>
          <a:p>
            <a:r>
              <a:rPr lang="en-US" dirty="0" err="1" smtClean="0"/>
              <a:t>Hawwe</a:t>
            </a:r>
            <a:r>
              <a:rPr lang="en-US" dirty="0" smtClean="0"/>
              <a:t> and </a:t>
            </a:r>
            <a:r>
              <a:rPr lang="en-US" dirty="0" err="1" smtClean="0"/>
              <a:t>Sei</a:t>
            </a:r>
            <a:r>
              <a:rPr lang="en-US" dirty="0" smtClean="0"/>
              <a:t> will be used a lot in future videos!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731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Conjugate the verbs for sentences given!</a:t>
            </a:r>
          </a:p>
          <a:p>
            <a:r>
              <a:rPr lang="en-US" dirty="0" smtClean="0"/>
              <a:t>Mir ___ (</a:t>
            </a:r>
            <a:r>
              <a:rPr lang="en-US" dirty="0" err="1" smtClean="0">
                <a:solidFill>
                  <a:srgbClr val="FF0000"/>
                </a:solidFill>
              </a:rPr>
              <a:t>gehe</a:t>
            </a:r>
            <a:r>
              <a:rPr lang="en-US" dirty="0" smtClean="0"/>
              <a:t>) </a:t>
            </a:r>
            <a:r>
              <a:rPr lang="en-US" dirty="0" err="1" smtClean="0"/>
              <a:t>nooch</a:t>
            </a:r>
            <a:r>
              <a:rPr lang="en-US" dirty="0" smtClean="0"/>
              <a:t> die </a:t>
            </a:r>
            <a:r>
              <a:rPr lang="en-US" dirty="0" err="1" smtClean="0"/>
              <a:t>Karrich</a:t>
            </a:r>
            <a:r>
              <a:rPr lang="en-US" dirty="0" smtClean="0"/>
              <a:t>.</a:t>
            </a:r>
          </a:p>
          <a:p>
            <a:r>
              <a:rPr lang="en-US" dirty="0" smtClean="0"/>
              <a:t>Mir </a:t>
            </a:r>
            <a:r>
              <a:rPr lang="en-US" dirty="0" err="1" smtClean="0">
                <a:solidFill>
                  <a:srgbClr val="FF0000"/>
                </a:solidFill>
              </a:rPr>
              <a:t>gehne</a:t>
            </a:r>
            <a:r>
              <a:rPr lang="en-US" dirty="0" smtClean="0"/>
              <a:t> </a:t>
            </a:r>
            <a:r>
              <a:rPr lang="en-US" dirty="0" err="1" smtClean="0"/>
              <a:t>nooch</a:t>
            </a:r>
            <a:r>
              <a:rPr lang="en-US" dirty="0" smtClean="0"/>
              <a:t> die </a:t>
            </a:r>
            <a:r>
              <a:rPr lang="en-US" dirty="0" err="1" smtClean="0"/>
              <a:t>Karrich</a:t>
            </a:r>
            <a:r>
              <a:rPr lang="en-US" dirty="0" smtClean="0"/>
              <a:t>.</a:t>
            </a:r>
          </a:p>
          <a:p>
            <a:r>
              <a:rPr lang="en-US" dirty="0" smtClean="0"/>
              <a:t>_____ (</a:t>
            </a:r>
            <a:r>
              <a:rPr lang="en-US" dirty="0" err="1" smtClean="0">
                <a:solidFill>
                  <a:srgbClr val="FF0000"/>
                </a:solidFill>
              </a:rPr>
              <a:t>hawwe</a:t>
            </a:r>
            <a:r>
              <a:rPr lang="en-US" dirty="0" smtClean="0"/>
              <a:t>) du en Katz?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Hoscht</a:t>
            </a:r>
            <a:r>
              <a:rPr lang="en-US" dirty="0" smtClean="0"/>
              <a:t> du en Katz?</a:t>
            </a:r>
          </a:p>
          <a:p>
            <a:r>
              <a:rPr lang="en-US" dirty="0" err="1" smtClean="0"/>
              <a:t>Dihr</a:t>
            </a:r>
            <a:r>
              <a:rPr lang="en-US" dirty="0" smtClean="0"/>
              <a:t> ____ (</a:t>
            </a:r>
            <a:r>
              <a:rPr lang="en-US" dirty="0" err="1" smtClean="0">
                <a:solidFill>
                  <a:srgbClr val="FF0000"/>
                </a:solidFill>
              </a:rPr>
              <a:t>sei</a:t>
            </a:r>
            <a:r>
              <a:rPr lang="en-US" dirty="0" smtClean="0"/>
              <a:t>) </a:t>
            </a:r>
            <a:r>
              <a:rPr lang="en-US" dirty="0" err="1" smtClean="0"/>
              <a:t>arrig</a:t>
            </a:r>
            <a:r>
              <a:rPr lang="en-US" dirty="0" smtClean="0"/>
              <a:t> </a:t>
            </a:r>
            <a:r>
              <a:rPr lang="en-US" dirty="0" err="1" smtClean="0"/>
              <a:t>gscheit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Dihr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seid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arrig</a:t>
            </a:r>
            <a:r>
              <a:rPr lang="en-US" dirty="0" smtClean="0"/>
              <a:t> </a:t>
            </a:r>
            <a:r>
              <a:rPr lang="en-US" dirty="0" err="1" smtClean="0"/>
              <a:t>gscheit</a:t>
            </a:r>
            <a:r>
              <a:rPr lang="en-US" dirty="0" smtClean="0"/>
              <a:t>.</a:t>
            </a:r>
          </a:p>
          <a:p>
            <a:r>
              <a:rPr lang="en-US" dirty="0" smtClean="0"/>
              <a:t>Die Jessica ____ (</a:t>
            </a:r>
            <a:r>
              <a:rPr lang="en-US" dirty="0" err="1" smtClean="0">
                <a:solidFill>
                  <a:srgbClr val="FF0000"/>
                </a:solidFill>
              </a:rPr>
              <a:t>griege</a:t>
            </a:r>
            <a:r>
              <a:rPr lang="en-US" dirty="0" smtClean="0"/>
              <a:t>) en </a:t>
            </a:r>
            <a:r>
              <a:rPr lang="en-US" dirty="0" err="1" smtClean="0"/>
              <a:t>neie</a:t>
            </a:r>
            <a:r>
              <a:rPr lang="en-US" dirty="0" smtClean="0"/>
              <a:t> </a:t>
            </a:r>
            <a:r>
              <a:rPr lang="en-US" dirty="0" err="1" smtClean="0"/>
              <a:t>Maschien</a:t>
            </a:r>
            <a:r>
              <a:rPr lang="en-US" dirty="0" smtClean="0"/>
              <a:t>.</a:t>
            </a:r>
          </a:p>
          <a:p>
            <a:r>
              <a:rPr lang="en-US" dirty="0" smtClean="0"/>
              <a:t>Die Jessica </a:t>
            </a:r>
            <a:r>
              <a:rPr lang="en-US" dirty="0" err="1" smtClean="0">
                <a:solidFill>
                  <a:srgbClr val="FF0000"/>
                </a:solidFill>
              </a:rPr>
              <a:t>grickt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en </a:t>
            </a:r>
            <a:r>
              <a:rPr lang="en-US" dirty="0" err="1" smtClean="0"/>
              <a:t>neie</a:t>
            </a:r>
            <a:r>
              <a:rPr lang="en-US" dirty="0" smtClean="0"/>
              <a:t> </a:t>
            </a:r>
            <a:r>
              <a:rPr lang="en-US" dirty="0" err="1" smtClean="0"/>
              <a:t>Maschien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234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</TotalTime>
  <Words>333</Words>
  <Application>Microsoft Macintosh PowerPoint</Application>
  <PresentationFormat>On-screen Show (4:3)</PresentationFormat>
  <Paragraphs>92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PA Dutch 101</vt:lpstr>
      <vt:lpstr>Verbs and Conjugation</vt:lpstr>
      <vt:lpstr>Irregular Verbs</vt:lpstr>
      <vt:lpstr>hawwe – to have</vt:lpstr>
      <vt:lpstr>sei – to be</vt:lpstr>
      <vt:lpstr>griege – to get</vt:lpstr>
      <vt:lpstr>geh – to go</vt:lpstr>
      <vt:lpstr>Irregular Verbs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35</cp:revision>
  <dcterms:created xsi:type="dcterms:W3CDTF">2012-12-30T17:54:41Z</dcterms:created>
  <dcterms:modified xsi:type="dcterms:W3CDTF">2012-12-31T18:09:09Z</dcterms:modified>
</cp:coreProperties>
</file>