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5" r:id="rId4"/>
    <p:sldId id="266" r:id="rId5"/>
    <p:sldId id="263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12/31/12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>
                <a:solidFill>
                  <a:schemeClr val="tx1"/>
                </a:solidFill>
              </a:rPr>
              <a:t>7</a:t>
            </a:r>
            <a:r>
              <a:rPr lang="en-US" dirty="0" smtClean="0">
                <a:solidFill>
                  <a:schemeClr val="tx1"/>
                </a:solidFill>
              </a:rPr>
              <a:t>: Verbs and Conjugation.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Verbs un Conjugation.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	and Conjugation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learned in school, a Verb is an action word: to jump, to sing, to play.</a:t>
            </a:r>
          </a:p>
          <a:p>
            <a:r>
              <a:rPr lang="en-US" dirty="0" smtClean="0"/>
              <a:t>In English and in other languages, verbs conjugate.</a:t>
            </a:r>
          </a:p>
          <a:p>
            <a:r>
              <a:rPr lang="en-US" dirty="0" smtClean="0"/>
              <a:t>You have been conjugating verbs your whole life!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96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 and Conjugation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Conjugate the Verb </a:t>
            </a:r>
            <a:r>
              <a:rPr lang="en-US" dirty="0" smtClean="0">
                <a:solidFill>
                  <a:srgbClr val="FF0000"/>
                </a:solidFill>
              </a:rPr>
              <a:t>to play </a:t>
            </a:r>
            <a:r>
              <a:rPr lang="en-US" dirty="0" smtClean="0"/>
              <a:t>in English:</a:t>
            </a:r>
          </a:p>
          <a:p>
            <a:r>
              <a:rPr lang="en-US" dirty="0" smtClean="0"/>
              <a:t>I play.</a:t>
            </a:r>
          </a:p>
          <a:p>
            <a:r>
              <a:rPr lang="en-US" dirty="0" smtClean="0"/>
              <a:t>You play.</a:t>
            </a:r>
          </a:p>
          <a:p>
            <a:r>
              <a:rPr lang="en-US" dirty="0" smtClean="0"/>
              <a:t>He / She </a:t>
            </a:r>
            <a:r>
              <a:rPr lang="en-US" dirty="0" smtClean="0">
                <a:solidFill>
                  <a:srgbClr val="FF0000"/>
                </a:solidFill>
              </a:rPr>
              <a:t>plays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play.</a:t>
            </a:r>
          </a:p>
          <a:p>
            <a:r>
              <a:rPr lang="en-US" dirty="0" smtClean="0"/>
              <a:t>You guys play.</a:t>
            </a:r>
          </a:p>
          <a:p>
            <a:r>
              <a:rPr lang="en-US" dirty="0" smtClean="0"/>
              <a:t>They play.</a:t>
            </a:r>
          </a:p>
          <a:p>
            <a:r>
              <a:rPr lang="en-US" dirty="0" smtClean="0"/>
              <a:t>In English, verbs do not change much when they conjugate in the present tense.</a:t>
            </a:r>
          </a:p>
        </p:txBody>
      </p:sp>
    </p:spTree>
    <p:extLst>
      <p:ext uri="{BB962C8B-B14F-4D97-AF65-F5344CB8AC3E}">
        <p14:creationId xmlns:p14="http://schemas.microsoft.com/office/powerpoint/2010/main" val="894908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 and Conjugation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Unlike English, in PD a verb changes quite a bit.</a:t>
            </a:r>
          </a:p>
          <a:p>
            <a:r>
              <a:rPr lang="en-US" dirty="0" smtClean="0"/>
              <a:t>All verbs in PD end in </a:t>
            </a:r>
            <a:r>
              <a:rPr lang="en-US" dirty="0" smtClean="0">
                <a:solidFill>
                  <a:srgbClr val="FF0000"/>
                </a:solidFill>
              </a:rPr>
              <a:t>–E</a:t>
            </a:r>
            <a:r>
              <a:rPr lang="en-US" dirty="0" smtClean="0"/>
              <a:t> (</a:t>
            </a:r>
            <a:r>
              <a:rPr lang="en-US" dirty="0" err="1" smtClean="0"/>
              <a:t>saag</a:t>
            </a:r>
            <a:r>
              <a:rPr lang="en-US" dirty="0" err="1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– to say)</a:t>
            </a:r>
          </a:p>
          <a:p>
            <a:r>
              <a:rPr lang="en-US" dirty="0" smtClean="0"/>
              <a:t>There are TWO rules for conjugating Verbs in PD.</a:t>
            </a:r>
          </a:p>
          <a:p>
            <a:r>
              <a:rPr lang="en-US" dirty="0" smtClean="0"/>
              <a:t>1. Drop the </a:t>
            </a:r>
            <a:r>
              <a:rPr lang="en-US" dirty="0" smtClean="0">
                <a:solidFill>
                  <a:srgbClr val="FF0000"/>
                </a:solidFill>
              </a:rPr>
              <a:t>–E</a:t>
            </a:r>
            <a:r>
              <a:rPr lang="en-US" dirty="0" smtClean="0"/>
              <a:t> off of the end of the verb.</a:t>
            </a:r>
          </a:p>
          <a:p>
            <a:r>
              <a:rPr lang="en-US" dirty="0" smtClean="0"/>
              <a:t>2. Add the correct </a:t>
            </a:r>
            <a:r>
              <a:rPr lang="en-US" dirty="0" smtClean="0">
                <a:solidFill>
                  <a:srgbClr val="FF0000"/>
                </a:solidFill>
              </a:rPr>
              <a:t>ENDING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540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Verb Endings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122384"/>
              </p:ext>
            </p:extLst>
          </p:nvPr>
        </p:nvGraphicFramePr>
        <p:xfrm>
          <a:off x="485306" y="2046388"/>
          <a:ext cx="82296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Singular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Plural</a:t>
                      </a:r>
                      <a:endParaRPr 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ich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</a:rPr>
                        <a:t>no ending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mir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du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</a:rPr>
                        <a:t>scht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dihr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er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sie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3600" dirty="0" err="1" smtClean="0">
                          <a:solidFill>
                            <a:schemeClr val="tx1"/>
                          </a:solidFill>
                        </a:rPr>
                        <a:t>es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000000"/>
                          </a:solidFill>
                        </a:rPr>
                        <a:t>sie</a:t>
                      </a:r>
                      <a:endParaRPr lang="en-US" sz="3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979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Conjugate a 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onjugate the verb </a:t>
            </a:r>
            <a:r>
              <a:rPr lang="en-US" dirty="0" err="1" smtClean="0"/>
              <a:t>saage</a:t>
            </a:r>
            <a:r>
              <a:rPr lang="en-US" dirty="0" smtClean="0"/>
              <a:t> for each situation: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saag</a:t>
            </a:r>
            <a:r>
              <a:rPr lang="en-US" dirty="0" smtClean="0"/>
              <a:t> </a:t>
            </a:r>
            <a:r>
              <a:rPr lang="en-US" dirty="0" err="1" smtClean="0"/>
              <a:t>eppes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Du </a:t>
            </a:r>
            <a:r>
              <a:rPr lang="en-US" dirty="0" err="1" smtClean="0">
                <a:solidFill>
                  <a:srgbClr val="FF0000"/>
                </a:solidFill>
              </a:rPr>
              <a:t>saagscht</a:t>
            </a:r>
            <a:r>
              <a:rPr lang="en-US" dirty="0" smtClean="0"/>
              <a:t> </a:t>
            </a:r>
            <a:r>
              <a:rPr lang="en-US" dirty="0" err="1" smtClean="0"/>
              <a:t>eppes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saagt</a:t>
            </a:r>
            <a:r>
              <a:rPr lang="en-US" dirty="0" smtClean="0"/>
              <a:t> </a:t>
            </a:r>
            <a:r>
              <a:rPr lang="en-US" dirty="0" err="1" smtClean="0"/>
              <a:t>eppes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saage</a:t>
            </a:r>
            <a:r>
              <a:rPr lang="en-US" dirty="0" smtClean="0"/>
              <a:t> </a:t>
            </a:r>
            <a:r>
              <a:rPr lang="en-US" dirty="0" err="1" smtClean="0"/>
              <a:t>eppes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Dihr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saagt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eppes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saage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eppes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exception to the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Verbs who have a stem ending in </a:t>
            </a:r>
            <a:r>
              <a:rPr lang="en-US" dirty="0" err="1" smtClean="0">
                <a:solidFill>
                  <a:srgbClr val="FF0000"/>
                </a:solidFill>
              </a:rPr>
              <a:t>s,ss,sch</a:t>
            </a:r>
            <a:r>
              <a:rPr lang="en-US" dirty="0" smtClean="0"/>
              <a:t>: drop these letters before the ending </a:t>
            </a:r>
            <a:r>
              <a:rPr lang="en-US" dirty="0" smtClean="0">
                <a:solidFill>
                  <a:srgbClr val="FF0000"/>
                </a:solidFill>
              </a:rPr>
              <a:t>–</a:t>
            </a:r>
            <a:r>
              <a:rPr lang="en-US" dirty="0" err="1" smtClean="0">
                <a:solidFill>
                  <a:srgbClr val="FF0000"/>
                </a:solidFill>
              </a:rPr>
              <a:t>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added.</a:t>
            </a:r>
          </a:p>
          <a:p>
            <a:r>
              <a:rPr lang="en-US" dirty="0" err="1"/>
              <a:t>e</a:t>
            </a:r>
            <a:r>
              <a:rPr lang="en-US" dirty="0" err="1" smtClean="0"/>
              <a:t>sse</a:t>
            </a:r>
            <a:r>
              <a:rPr lang="en-US" dirty="0" smtClean="0"/>
              <a:t> (to eat) – Du </a:t>
            </a:r>
            <a:r>
              <a:rPr lang="en-US" dirty="0" err="1" smtClean="0">
                <a:solidFill>
                  <a:srgbClr val="FF0000"/>
                </a:solidFill>
              </a:rPr>
              <a:t>escht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3799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exception to the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Verbs whose stem ends in a </a:t>
            </a:r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dirty="0" smtClean="0"/>
              <a:t>, change this letter to </a:t>
            </a: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, throughout the singular and in the </a:t>
            </a:r>
            <a:r>
              <a:rPr lang="en-US" dirty="0" err="1" smtClean="0"/>
              <a:t>dihr</a:t>
            </a:r>
            <a:r>
              <a:rPr lang="en-US" dirty="0" smtClean="0"/>
              <a:t> forms:</a:t>
            </a:r>
          </a:p>
          <a:p>
            <a:r>
              <a:rPr lang="en-US" dirty="0" err="1"/>
              <a:t>l</a:t>
            </a:r>
            <a:r>
              <a:rPr lang="en-US" dirty="0" err="1" smtClean="0"/>
              <a:t>iewe</a:t>
            </a:r>
            <a:r>
              <a:rPr lang="en-US" dirty="0" smtClean="0"/>
              <a:t> (to love)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lieb</a:t>
            </a:r>
            <a:r>
              <a:rPr lang="en-US" dirty="0" smtClean="0"/>
              <a:t>.    Du </a:t>
            </a:r>
            <a:r>
              <a:rPr lang="en-US" dirty="0" err="1" smtClean="0">
                <a:solidFill>
                  <a:srgbClr val="FF0000"/>
                </a:solidFill>
              </a:rPr>
              <a:t>liebscht</a:t>
            </a:r>
            <a:r>
              <a:rPr lang="en-US" dirty="0" smtClean="0"/>
              <a:t>.  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liebt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/>
              <a:t>liewe</a:t>
            </a:r>
            <a:r>
              <a:rPr lang="en-US" dirty="0" smtClean="0"/>
              <a:t>.   </a:t>
            </a:r>
            <a:r>
              <a:rPr lang="en-US" dirty="0" err="1" smtClean="0"/>
              <a:t>Dihr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liebt</a:t>
            </a:r>
            <a:r>
              <a:rPr lang="en-US" dirty="0" smtClean="0"/>
              <a:t>.   </a:t>
            </a:r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liewe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19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exception to the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Verbs whose infinitive ends in </a:t>
            </a:r>
            <a:r>
              <a:rPr lang="en-US" dirty="0" smtClean="0">
                <a:solidFill>
                  <a:srgbClr val="FF0000"/>
                </a:solidFill>
              </a:rPr>
              <a:t>–ye</a:t>
            </a:r>
            <a:r>
              <a:rPr lang="en-US" dirty="0" smtClean="0"/>
              <a:t>, have the stem ending </a:t>
            </a:r>
            <a:r>
              <a:rPr lang="en-US" dirty="0" smtClean="0">
                <a:solidFill>
                  <a:srgbClr val="FF0000"/>
                </a:solidFill>
              </a:rPr>
              <a:t>–</a:t>
            </a:r>
            <a:r>
              <a:rPr lang="en-US" dirty="0" err="1" smtClean="0">
                <a:solidFill>
                  <a:srgbClr val="FF0000"/>
                </a:solidFill>
              </a:rPr>
              <a:t>ig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throughout singular.</a:t>
            </a:r>
          </a:p>
          <a:p>
            <a:r>
              <a:rPr lang="en-US" dirty="0" err="1">
                <a:solidFill>
                  <a:srgbClr val="FF0000"/>
                </a:solidFill>
              </a:rPr>
              <a:t>f</a:t>
            </a:r>
            <a:r>
              <a:rPr lang="en-US" dirty="0" err="1" smtClean="0">
                <a:solidFill>
                  <a:srgbClr val="FF0000"/>
                </a:solidFill>
              </a:rPr>
              <a:t>oliye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(to follow, obey)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folig</a:t>
            </a:r>
            <a:r>
              <a:rPr lang="en-US" dirty="0" smtClean="0"/>
              <a:t>.     Du </a:t>
            </a:r>
            <a:r>
              <a:rPr lang="en-US" dirty="0" err="1" smtClean="0">
                <a:solidFill>
                  <a:srgbClr val="FF0000"/>
                </a:solidFill>
              </a:rPr>
              <a:t>foligscht</a:t>
            </a:r>
            <a:r>
              <a:rPr lang="en-US" dirty="0" smtClean="0"/>
              <a:t>.    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foligt</a:t>
            </a:r>
            <a:r>
              <a:rPr lang="en-US" dirty="0" smtClean="0"/>
              <a:t>.</a:t>
            </a:r>
          </a:p>
          <a:p>
            <a:r>
              <a:rPr lang="en-US" dirty="0" smtClean="0"/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foliye</a:t>
            </a:r>
            <a:r>
              <a:rPr lang="en-US" dirty="0" smtClean="0"/>
              <a:t>.  </a:t>
            </a:r>
            <a:r>
              <a:rPr lang="en-US" dirty="0" err="1" smtClean="0"/>
              <a:t>Dihr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foligt</a:t>
            </a:r>
            <a:r>
              <a:rPr lang="en-US" dirty="0" smtClean="0"/>
              <a:t>.        </a:t>
            </a:r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foliye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25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 Conjugation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be scared by the exceptions! They don’t happen very often.</a:t>
            </a:r>
          </a:p>
          <a:p>
            <a:r>
              <a:rPr lang="en-US" dirty="0" smtClean="0"/>
              <a:t>Learn the rules and memorize the endings!</a:t>
            </a:r>
          </a:p>
          <a:p>
            <a:r>
              <a:rPr lang="en-US" dirty="0" smtClean="0"/>
              <a:t>It is important to conjugate verbs properly. It is the difference between saying:</a:t>
            </a:r>
          </a:p>
          <a:p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goes</a:t>
            </a:r>
            <a:r>
              <a:rPr lang="en-US" dirty="0" smtClean="0"/>
              <a:t> to the store. He </a:t>
            </a:r>
            <a:r>
              <a:rPr lang="en-US" dirty="0" smtClean="0">
                <a:solidFill>
                  <a:srgbClr val="FF0000"/>
                </a:solidFill>
              </a:rPr>
              <a:t>go</a:t>
            </a:r>
            <a:r>
              <a:rPr lang="en-US" dirty="0" smtClean="0"/>
              <a:t> to the store.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4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Conjugate the verbs in parentheses for the following sentences: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____ (</a:t>
            </a:r>
            <a:r>
              <a:rPr lang="en-US" dirty="0" err="1" smtClean="0"/>
              <a:t>wuhne</a:t>
            </a:r>
            <a:r>
              <a:rPr lang="en-US" dirty="0" smtClean="0"/>
              <a:t>) in Philadelphia.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wuhn</a:t>
            </a:r>
            <a:r>
              <a:rPr lang="en-US" dirty="0" smtClean="0"/>
              <a:t> in Philadelphia.</a:t>
            </a:r>
          </a:p>
          <a:p>
            <a:r>
              <a:rPr lang="en-US" dirty="0" smtClean="0"/>
              <a:t>Du ____ (</a:t>
            </a:r>
            <a:r>
              <a:rPr lang="en-US" dirty="0" err="1" smtClean="0"/>
              <a:t>kenne</a:t>
            </a:r>
            <a:r>
              <a:rPr lang="en-US" dirty="0" smtClean="0"/>
              <a:t>) die </a:t>
            </a:r>
            <a:r>
              <a:rPr lang="en-US" dirty="0" err="1" smtClean="0"/>
              <a:t>Fraa</a:t>
            </a:r>
            <a:r>
              <a:rPr lang="en-US" dirty="0" smtClean="0"/>
              <a:t>.</a:t>
            </a:r>
          </a:p>
          <a:p>
            <a:r>
              <a:rPr lang="en-US" dirty="0" smtClean="0"/>
              <a:t>Du </a:t>
            </a:r>
            <a:r>
              <a:rPr lang="en-US" dirty="0" err="1" smtClean="0">
                <a:solidFill>
                  <a:srgbClr val="FF0000"/>
                </a:solidFill>
              </a:rPr>
              <a:t>kennscht</a:t>
            </a:r>
            <a:r>
              <a:rPr lang="en-US" dirty="0" smtClean="0"/>
              <a:t> die </a:t>
            </a:r>
            <a:r>
              <a:rPr lang="en-US" dirty="0" err="1" smtClean="0"/>
              <a:t>Fraa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Carl ____ (</a:t>
            </a:r>
            <a:r>
              <a:rPr lang="en-US" dirty="0" err="1" smtClean="0"/>
              <a:t>gehe</a:t>
            </a:r>
            <a:r>
              <a:rPr lang="en-US" dirty="0" smtClean="0"/>
              <a:t>) in die </a:t>
            </a:r>
            <a:r>
              <a:rPr lang="en-US" dirty="0" err="1" smtClean="0"/>
              <a:t>Schteddel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Carl </a:t>
            </a:r>
            <a:r>
              <a:rPr lang="en-US" dirty="0" err="1" smtClean="0">
                <a:solidFill>
                  <a:srgbClr val="FF0000"/>
                </a:solidFill>
              </a:rPr>
              <a:t>geht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die </a:t>
            </a:r>
            <a:r>
              <a:rPr lang="en-US" dirty="0" err="1" smtClean="0"/>
              <a:t>Schteddel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56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Mir _____ (</a:t>
            </a:r>
            <a:r>
              <a:rPr lang="en-US" dirty="0" err="1" smtClean="0"/>
              <a:t>kumme</a:t>
            </a:r>
            <a:r>
              <a:rPr lang="en-US" dirty="0" smtClean="0"/>
              <a:t>) </a:t>
            </a:r>
            <a:r>
              <a:rPr lang="en-US" dirty="0" err="1" smtClean="0"/>
              <a:t>zu</a:t>
            </a:r>
            <a:r>
              <a:rPr lang="en-US" dirty="0" smtClean="0"/>
              <a:t> re Party.</a:t>
            </a:r>
          </a:p>
          <a:p>
            <a:r>
              <a:rPr lang="en-US" dirty="0" smtClean="0"/>
              <a:t>Mir </a:t>
            </a:r>
            <a:r>
              <a:rPr lang="en-US" dirty="0" err="1" smtClean="0">
                <a:solidFill>
                  <a:srgbClr val="FF0000"/>
                </a:solidFill>
              </a:rPr>
              <a:t>kumme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zu</a:t>
            </a:r>
            <a:r>
              <a:rPr lang="en-US" dirty="0" smtClean="0"/>
              <a:t> re Party.</a:t>
            </a:r>
          </a:p>
          <a:p>
            <a:r>
              <a:rPr lang="en-US" dirty="0" err="1" smtClean="0"/>
              <a:t>Dihr</a:t>
            </a:r>
            <a:r>
              <a:rPr lang="en-US" dirty="0" smtClean="0"/>
              <a:t> ____ (</a:t>
            </a:r>
            <a:r>
              <a:rPr lang="en-US" dirty="0" err="1" smtClean="0"/>
              <a:t>bringe</a:t>
            </a:r>
            <a:r>
              <a:rPr lang="en-US" dirty="0" smtClean="0"/>
              <a:t>) </a:t>
            </a:r>
            <a:r>
              <a:rPr lang="en-US" dirty="0" err="1" smtClean="0"/>
              <a:t>eiere</a:t>
            </a:r>
            <a:r>
              <a:rPr lang="en-US" dirty="0" smtClean="0"/>
              <a:t> </a:t>
            </a:r>
            <a:r>
              <a:rPr lang="en-US" dirty="0" err="1" smtClean="0"/>
              <a:t>Bicher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Dihr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bringt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eiere</a:t>
            </a:r>
            <a:r>
              <a:rPr lang="en-US" dirty="0" smtClean="0"/>
              <a:t> </a:t>
            </a:r>
            <a:r>
              <a:rPr lang="en-US" dirty="0" err="1" smtClean="0"/>
              <a:t>Bicher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(plural) ____ (singe) en Lied.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singe</a:t>
            </a:r>
            <a:r>
              <a:rPr lang="en-US" dirty="0" smtClean="0"/>
              <a:t> en Lied.</a:t>
            </a:r>
          </a:p>
        </p:txBody>
      </p:sp>
    </p:spTree>
    <p:extLst>
      <p:ext uri="{BB962C8B-B14F-4D97-AF65-F5344CB8AC3E}">
        <p14:creationId xmlns:p14="http://schemas.microsoft.com/office/powerpoint/2010/main" val="3281178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Iewing</a:t>
            </a:r>
            <a:r>
              <a:rPr lang="en-US" dirty="0" smtClean="0"/>
              <a:t> – Practice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with other Dutch verbs you find in your dictionaries.</a:t>
            </a:r>
          </a:p>
          <a:p>
            <a:r>
              <a:rPr lang="en-US" dirty="0" smtClean="0"/>
              <a:t>At this point, just try making simple sentences like: He jumps. / We sleep.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995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560</Words>
  <Application>Microsoft Macintosh PowerPoint</Application>
  <PresentationFormat>On-screen Show (4:3)</PresentationFormat>
  <Paragraphs>84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PA Dutch 101</vt:lpstr>
      <vt:lpstr>Verbs and Conjugation</vt:lpstr>
      <vt:lpstr>Verbs and Conjugation</vt:lpstr>
      <vt:lpstr>Verbs and Conjugation </vt:lpstr>
      <vt:lpstr>Verb Endings</vt:lpstr>
      <vt:lpstr>Conjugate a Verb</vt:lpstr>
      <vt:lpstr>1st exception to the Rule</vt:lpstr>
      <vt:lpstr>2nd exception to the Rule</vt:lpstr>
      <vt:lpstr>3rd exception to the Rule</vt:lpstr>
      <vt:lpstr>Verb Conjugation </vt:lpstr>
      <vt:lpstr>Iewing - Practice</vt:lpstr>
      <vt:lpstr>Iewing - Practice</vt:lpstr>
      <vt:lpstr>Iewing – Practice 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31</cp:revision>
  <dcterms:created xsi:type="dcterms:W3CDTF">2012-12-30T17:54:41Z</dcterms:created>
  <dcterms:modified xsi:type="dcterms:W3CDTF">2012-12-31T15:43:09Z</dcterms:modified>
</cp:coreProperties>
</file>