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41: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Subjunctive Mood.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Subjunctive.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Subjunctive</a:t>
            </a:r>
            <a:r>
              <a:rPr lang="en-US" dirty="0" smtClean="0"/>
              <a:t> is used to express unreal conditions – things which might be true under other circumstances, but that are not true now.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meh Geld </a:t>
            </a:r>
            <a:r>
              <a:rPr lang="en-US" dirty="0" err="1" smtClean="0">
                <a:solidFill>
                  <a:srgbClr val="FF0000"/>
                </a:solidFill>
              </a:rPr>
              <a:t>hett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nei-i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Maschien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kaafe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If I had more money, I would buy a new car.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04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Subjunctive of most verbs is formed by combining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with an </a:t>
            </a:r>
            <a:r>
              <a:rPr lang="en-US" dirty="0" smtClean="0">
                <a:solidFill>
                  <a:srgbClr val="FF0000"/>
                </a:solidFill>
              </a:rPr>
              <a:t>infinitive</a:t>
            </a:r>
            <a:r>
              <a:rPr lang="en-US" dirty="0" smtClean="0"/>
              <a:t>; this infinitive comes at the </a:t>
            </a:r>
            <a:r>
              <a:rPr lang="en-US" dirty="0" smtClean="0">
                <a:solidFill>
                  <a:srgbClr val="FF0000"/>
                </a:solidFill>
              </a:rPr>
              <a:t>end of the clause</a:t>
            </a:r>
            <a:r>
              <a:rPr lang="en-US" dirty="0" smtClean="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126719"/>
              </p:ext>
            </p:extLst>
          </p:nvPr>
        </p:nvGraphicFramePr>
        <p:xfrm>
          <a:off x="823860" y="3507814"/>
          <a:ext cx="758638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6597"/>
                <a:gridCol w="1896597"/>
                <a:gridCol w="1896597"/>
                <a:gridCol w="189659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daete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939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few example sentences: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sell </a:t>
            </a:r>
            <a:r>
              <a:rPr lang="en-US" dirty="0" err="1" smtClean="0">
                <a:solidFill>
                  <a:srgbClr val="FF0000"/>
                </a:solidFill>
              </a:rPr>
              <a:t>mache</a:t>
            </a:r>
            <a:r>
              <a:rPr lang="en-US" dirty="0" smtClean="0"/>
              <a:t>, </a:t>
            </a:r>
            <a:r>
              <a:rPr lang="en-US" dirty="0" err="1" smtClean="0"/>
              <a:t>wann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meh </a:t>
            </a:r>
            <a:r>
              <a:rPr lang="en-US" dirty="0" err="1" smtClean="0"/>
              <a:t>Zeit</a:t>
            </a:r>
            <a:r>
              <a:rPr lang="en-US" dirty="0" smtClean="0"/>
              <a:t> </a:t>
            </a:r>
            <a:r>
              <a:rPr lang="en-US" dirty="0" err="1" smtClean="0"/>
              <a:t>hett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would do that, if I had more time.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Daetscht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du sell </a:t>
            </a:r>
            <a:r>
              <a:rPr lang="en-US" dirty="0" err="1" smtClean="0">
                <a:solidFill>
                  <a:srgbClr val="FF0000"/>
                </a:solidFill>
              </a:rPr>
              <a:t>esse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Would you eat that?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7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Subjunctive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few verbs, however, have a single-form subjunctive that uses the following endings: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993509"/>
              </p:ext>
            </p:extLst>
          </p:nvPr>
        </p:nvGraphicFramePr>
        <p:xfrm>
          <a:off x="823860" y="3507814"/>
          <a:ext cx="758638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6597"/>
                <a:gridCol w="1896597"/>
                <a:gridCol w="1896597"/>
                <a:gridCol w="189659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te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tscht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te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477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Subjunctive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Here is a list of verbs that have single-form subjunctive:</a:t>
            </a:r>
          </a:p>
          <a:p>
            <a:r>
              <a:rPr lang="en-US" dirty="0" err="1"/>
              <a:t>b</a:t>
            </a:r>
            <a:r>
              <a:rPr lang="en-US" dirty="0" err="1" smtClean="0"/>
              <a:t>rauche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breicht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need)</a:t>
            </a:r>
          </a:p>
          <a:p>
            <a:r>
              <a:rPr lang="en-US" dirty="0" err="1"/>
              <a:t>d</a:t>
            </a:r>
            <a:r>
              <a:rPr lang="en-US" dirty="0" err="1" smtClean="0"/>
              <a:t>aerfe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daerft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be allowed)</a:t>
            </a:r>
          </a:p>
          <a:p>
            <a:r>
              <a:rPr lang="en-US" dirty="0"/>
              <a:t>d</a:t>
            </a:r>
            <a:r>
              <a:rPr lang="en-US" dirty="0" smtClean="0"/>
              <a:t>uh –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do)</a:t>
            </a:r>
          </a:p>
          <a:p>
            <a:r>
              <a:rPr lang="en-US" dirty="0" err="1"/>
              <a:t>g</a:t>
            </a:r>
            <a:r>
              <a:rPr lang="en-US" dirty="0" err="1" smtClean="0"/>
              <a:t>eh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gengt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go)</a:t>
            </a:r>
          </a:p>
          <a:p>
            <a:r>
              <a:rPr lang="en-US" dirty="0" err="1"/>
              <a:t>g</a:t>
            </a:r>
            <a:r>
              <a:rPr lang="en-US" dirty="0" err="1" smtClean="0"/>
              <a:t>ewwe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geebt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give)</a:t>
            </a:r>
          </a:p>
          <a:p>
            <a:r>
              <a:rPr lang="en-US" dirty="0" err="1"/>
              <a:t>h</a:t>
            </a:r>
            <a:r>
              <a:rPr lang="en-US" dirty="0" err="1" smtClean="0"/>
              <a:t>awwe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hett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have)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9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Subjunctive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</a:t>
            </a:r>
            <a:r>
              <a:rPr lang="en-US" dirty="0" err="1" smtClean="0"/>
              <a:t>enne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kennt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be able to)</a:t>
            </a:r>
          </a:p>
          <a:p>
            <a:r>
              <a:rPr lang="en-US" dirty="0" err="1"/>
              <a:t>m</a:t>
            </a:r>
            <a:r>
              <a:rPr lang="en-US" dirty="0" err="1" smtClean="0"/>
              <a:t>eege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meecht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like)</a:t>
            </a:r>
          </a:p>
          <a:p>
            <a:r>
              <a:rPr lang="en-US" dirty="0" err="1"/>
              <a:t>m</a:t>
            </a:r>
            <a:r>
              <a:rPr lang="en-US" dirty="0" err="1" smtClean="0"/>
              <a:t>isse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misst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have to)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olle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rgbClr val="FF0000"/>
                </a:solidFill>
              </a:rPr>
              <a:t>sett</a:t>
            </a:r>
            <a:r>
              <a:rPr lang="en-US" dirty="0" smtClean="0"/>
              <a:t> (should)</a:t>
            </a:r>
          </a:p>
          <a:p>
            <a:r>
              <a:rPr lang="en-US" dirty="0" err="1"/>
              <a:t>w</a:t>
            </a:r>
            <a:r>
              <a:rPr lang="en-US" dirty="0" err="1" smtClean="0"/>
              <a:t>isse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wisst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know)</a:t>
            </a:r>
          </a:p>
          <a:p>
            <a:r>
              <a:rPr lang="en-US" dirty="0" err="1"/>
              <a:t>w</a:t>
            </a:r>
            <a:r>
              <a:rPr lang="en-US" dirty="0" err="1" smtClean="0"/>
              <a:t>olle</a:t>
            </a:r>
            <a:r>
              <a:rPr lang="en-US" dirty="0" smtClean="0"/>
              <a:t> – </a:t>
            </a:r>
            <a:r>
              <a:rPr lang="en-US" dirty="0" err="1" smtClean="0">
                <a:solidFill>
                  <a:srgbClr val="FF0000"/>
                </a:solidFill>
              </a:rPr>
              <a:t>wett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(would want)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45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usual, SEI has its own rules for Subjunctive. It conjugates thus: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057418"/>
              </p:ext>
            </p:extLst>
          </p:nvPr>
        </p:nvGraphicFramePr>
        <p:xfrm>
          <a:off x="823860" y="3164592"/>
          <a:ext cx="748340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0852"/>
                <a:gridCol w="1870852"/>
                <a:gridCol w="1870852"/>
                <a:gridCol w="18708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waere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239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If...then Clauses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Subjunctive Sentences use “</a:t>
            </a:r>
            <a:r>
              <a:rPr lang="en-US" dirty="0" smtClean="0">
                <a:solidFill>
                  <a:srgbClr val="FF0000"/>
                </a:solidFill>
              </a:rPr>
              <a:t>If...then</a:t>
            </a:r>
            <a:r>
              <a:rPr lang="en-US" dirty="0" smtClean="0"/>
              <a:t>” clauses:</a:t>
            </a:r>
          </a:p>
          <a:p>
            <a:r>
              <a:rPr lang="en-US" i="1" dirty="0" smtClean="0"/>
              <a:t>If I would have more time, then I would travel.</a:t>
            </a:r>
          </a:p>
          <a:p>
            <a:r>
              <a:rPr lang="en-US" dirty="0" smtClean="0"/>
              <a:t>To do this in PD, use </a:t>
            </a:r>
            <a:r>
              <a:rPr lang="en-US" dirty="0" smtClean="0">
                <a:solidFill>
                  <a:srgbClr val="FF0000"/>
                </a:solidFill>
              </a:rPr>
              <a:t>WANN</a:t>
            </a:r>
            <a:r>
              <a:rPr lang="en-US" dirty="0" smtClean="0"/>
              <a:t> and the following equation: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WANN</a:t>
            </a:r>
            <a:r>
              <a:rPr lang="en-US" dirty="0" smtClean="0"/>
              <a:t> – Subject – Other Stuff – </a:t>
            </a:r>
            <a:r>
              <a:rPr lang="en-US" dirty="0" smtClean="0">
                <a:solidFill>
                  <a:srgbClr val="FF0000"/>
                </a:solidFill>
              </a:rPr>
              <a:t>VERB/DAET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DAET/VERB </a:t>
            </a:r>
            <a:r>
              <a:rPr lang="en-US" dirty="0" smtClean="0"/>
              <a:t>– Subject – Other Stuff – </a:t>
            </a:r>
            <a:r>
              <a:rPr lang="en-US" dirty="0" smtClean="0">
                <a:solidFill>
                  <a:srgbClr val="FF0000"/>
                </a:solidFill>
              </a:rPr>
              <a:t>VERB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ich</a:t>
            </a:r>
            <a:r>
              <a:rPr lang="en-US" dirty="0" smtClean="0"/>
              <a:t> meh </a:t>
            </a:r>
            <a:r>
              <a:rPr lang="en-US" dirty="0" err="1" smtClean="0"/>
              <a:t>Zeit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hett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reese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02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If Steve would drink coffee, then he would not sleep much.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der Steve </a:t>
            </a:r>
            <a:r>
              <a:rPr lang="en-US" dirty="0" err="1" smtClean="0">
                <a:solidFill>
                  <a:srgbClr val="FF0000"/>
                </a:solidFill>
              </a:rPr>
              <a:t>Kaffi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drinke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net </a:t>
            </a:r>
            <a:r>
              <a:rPr lang="en-US" dirty="0" err="1" smtClean="0">
                <a:solidFill>
                  <a:srgbClr val="FF0000"/>
                </a:solidFill>
              </a:rPr>
              <a:t>viel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schlofe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US" dirty="0" smtClean="0"/>
              <a:t>If he would want it, he would have it.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wett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hett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If Dave would bring the game, we would be happy.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Wann</a:t>
            </a:r>
            <a:r>
              <a:rPr lang="en-US" dirty="0" smtClean="0">
                <a:solidFill>
                  <a:srgbClr val="FF0000"/>
                </a:solidFill>
              </a:rPr>
              <a:t> der Dave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Schpiel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bringe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daet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waere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froh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16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</TotalTime>
  <Words>497</Words>
  <Application>Microsoft Macintosh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PA Dutch 101</vt:lpstr>
      <vt:lpstr>Subjunctive Mood</vt:lpstr>
      <vt:lpstr>Subjunctive Mood</vt:lpstr>
      <vt:lpstr>Subjunctive Mood</vt:lpstr>
      <vt:lpstr>Special Subjunctive Verbs</vt:lpstr>
      <vt:lpstr>Special Subjunctive Verbs</vt:lpstr>
      <vt:lpstr>Special Subjunctive Verbs</vt:lpstr>
      <vt:lpstr>Sei</vt:lpstr>
      <vt:lpstr>If...then Clauses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136</cp:revision>
  <dcterms:created xsi:type="dcterms:W3CDTF">2012-12-30T17:54:41Z</dcterms:created>
  <dcterms:modified xsi:type="dcterms:W3CDTF">2013-01-06T18:41:45Z</dcterms:modified>
</cp:coreProperties>
</file>