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2" r:id="rId3"/>
    <p:sldId id="263" r:id="rId4"/>
    <p:sldId id="264" r:id="rId5"/>
    <p:sldId id="265"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64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009E4-5BC4-BB4E-8B22-2C905228E699}" type="datetimeFigureOut">
              <a:rPr lang="en-US" smtClean="0"/>
              <a:t>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4252107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6009E4-5BC4-BB4E-8B22-2C905228E699}" type="datetimeFigureOut">
              <a:rPr lang="en-US" smtClean="0"/>
              <a:t>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3971228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6009E4-5BC4-BB4E-8B22-2C905228E699}" type="datetimeFigureOut">
              <a:rPr lang="en-US" smtClean="0"/>
              <a:t>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524271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6009E4-5BC4-BB4E-8B22-2C905228E699}" type="datetimeFigureOut">
              <a:rPr lang="en-US" smtClean="0"/>
              <a:t>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1283336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6009E4-5BC4-BB4E-8B22-2C905228E699}" type="datetimeFigureOut">
              <a:rPr lang="en-US" smtClean="0"/>
              <a:t>1/5/13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1058769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6009E4-5BC4-BB4E-8B22-2C905228E699}" type="datetimeFigureOut">
              <a:rPr lang="en-US" smtClean="0"/>
              <a:t>1/5/13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293962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6009E4-5BC4-BB4E-8B22-2C905228E699}" type="datetimeFigureOut">
              <a:rPr lang="en-US" smtClean="0"/>
              <a:t>1/5/13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2813645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6009E4-5BC4-BB4E-8B22-2C905228E699}" type="datetimeFigureOut">
              <a:rPr lang="en-US" smtClean="0"/>
              <a:t>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3203766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6009E4-5BC4-BB4E-8B22-2C905228E699}" type="datetimeFigureOut">
              <a:rPr lang="en-US" smtClean="0"/>
              <a:t>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2621677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6009E4-5BC4-BB4E-8B22-2C905228E699}" type="datetimeFigureOut">
              <a:rPr lang="en-US" smtClean="0"/>
              <a:t>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3336671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6009E4-5BC4-BB4E-8B22-2C905228E699}" type="datetimeFigureOut">
              <a:rPr lang="en-US" smtClean="0"/>
              <a:t>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BA751-062B-DB4A-9DA8-102D9722633D}" type="slidenum">
              <a:rPr lang="en-US" smtClean="0"/>
              <a:t>‹#›</a:t>
            </a:fld>
            <a:endParaRPr lang="en-US"/>
          </a:p>
        </p:txBody>
      </p:sp>
    </p:spTree>
    <p:extLst>
      <p:ext uri="{BB962C8B-B14F-4D97-AF65-F5344CB8AC3E}">
        <p14:creationId xmlns:p14="http://schemas.microsoft.com/office/powerpoint/2010/main" val="10580263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6009E4-5BC4-BB4E-8B22-2C905228E699}" type="datetimeFigureOut">
              <a:rPr lang="en-US" smtClean="0"/>
              <a:t>1/5/13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BA751-062B-DB4A-9DA8-102D9722633D}" type="slidenum">
              <a:rPr lang="en-US" smtClean="0"/>
              <a:t>‹#›</a:t>
            </a:fld>
            <a:endParaRPr lang="en-US"/>
          </a:p>
        </p:txBody>
      </p:sp>
    </p:spTree>
    <p:extLst>
      <p:ext uri="{BB962C8B-B14F-4D97-AF65-F5344CB8AC3E}">
        <p14:creationId xmlns:p14="http://schemas.microsoft.com/office/powerpoint/2010/main" val="4242855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ex sign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6675" y="3559054"/>
            <a:ext cx="3161657" cy="3161657"/>
          </a:xfrm>
          <a:prstGeom prst="rect">
            <a:avLst/>
          </a:prstGeom>
        </p:spPr>
      </p:pic>
      <p:sp>
        <p:nvSpPr>
          <p:cNvPr id="2" name="Title 1"/>
          <p:cNvSpPr>
            <a:spLocks noGrp="1"/>
          </p:cNvSpPr>
          <p:nvPr>
            <p:ph type="ctrTitle"/>
          </p:nvPr>
        </p:nvSpPr>
        <p:spPr>
          <a:xfrm>
            <a:off x="685800" y="696347"/>
            <a:ext cx="7772400" cy="1470025"/>
          </a:xfrm>
        </p:spPr>
        <p:txBody>
          <a:bodyPr/>
          <a:lstStyle/>
          <a:p>
            <a:r>
              <a:rPr lang="en-US" dirty="0" smtClean="0"/>
              <a:t>PA Dutch 101</a:t>
            </a:r>
            <a:endParaRPr lang="en-US" dirty="0"/>
          </a:p>
        </p:txBody>
      </p:sp>
      <p:sp>
        <p:nvSpPr>
          <p:cNvPr id="3" name="Subtitle 2"/>
          <p:cNvSpPr>
            <a:spLocks noGrp="1"/>
          </p:cNvSpPr>
          <p:nvPr>
            <p:ph type="subTitle" idx="1"/>
          </p:nvPr>
        </p:nvSpPr>
        <p:spPr>
          <a:xfrm>
            <a:off x="685800" y="2286500"/>
            <a:ext cx="7772400" cy="1752600"/>
          </a:xfrm>
        </p:spPr>
        <p:txBody>
          <a:bodyPr/>
          <a:lstStyle/>
          <a:p>
            <a:r>
              <a:rPr lang="en-US" dirty="0" smtClean="0">
                <a:solidFill>
                  <a:schemeClr val="tx1"/>
                </a:solidFill>
              </a:rPr>
              <a:t>Video </a:t>
            </a:r>
            <a:r>
              <a:rPr lang="en-US" dirty="0" smtClean="0">
                <a:solidFill>
                  <a:schemeClr val="tx1"/>
                </a:solidFill>
              </a:rPr>
              <a:t>40</a:t>
            </a:r>
            <a:r>
              <a:rPr lang="en-US" dirty="0" smtClean="0">
                <a:solidFill>
                  <a:schemeClr val="tx1"/>
                </a:solidFill>
              </a:rPr>
              <a:t>: The Passive Voice.</a:t>
            </a:r>
            <a:endParaRPr lang="en-US" dirty="0" smtClean="0">
              <a:solidFill>
                <a:schemeClr val="tx1"/>
              </a:solidFill>
            </a:endParaRPr>
          </a:p>
          <a:p>
            <a:r>
              <a:rPr lang="en-US" i="1" dirty="0" smtClean="0">
                <a:solidFill>
                  <a:srgbClr val="FF0000"/>
                </a:solidFill>
              </a:rPr>
              <a:t>Passive</a:t>
            </a:r>
            <a:r>
              <a:rPr lang="en-US" i="1" dirty="0" smtClean="0">
                <a:solidFill>
                  <a:srgbClr val="FF0000"/>
                </a:solidFill>
              </a:rPr>
              <a:t>.</a:t>
            </a:r>
            <a:endParaRPr lang="en-US" i="1" dirty="0">
              <a:solidFill>
                <a:srgbClr val="FF0000"/>
              </a:solidFill>
            </a:endParaRPr>
          </a:p>
        </p:txBody>
      </p:sp>
    </p:spTree>
    <p:extLst>
      <p:ext uri="{BB962C8B-B14F-4D97-AF65-F5344CB8AC3E}">
        <p14:creationId xmlns:p14="http://schemas.microsoft.com/office/powerpoint/2010/main" val="124294863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Passive Voice</a:t>
            </a:r>
            <a:endParaRPr lang="en-US" dirty="0"/>
          </a:p>
        </p:txBody>
      </p:sp>
      <p:sp>
        <p:nvSpPr>
          <p:cNvPr id="3" name="Content Placeholder 2"/>
          <p:cNvSpPr>
            <a:spLocks noGrp="1"/>
          </p:cNvSpPr>
          <p:nvPr>
            <p:ph idx="1"/>
          </p:nvPr>
        </p:nvSpPr>
        <p:spPr/>
        <p:txBody>
          <a:bodyPr/>
          <a:lstStyle/>
          <a:p>
            <a:r>
              <a:rPr lang="en-US" dirty="0" smtClean="0"/>
              <a:t>The Passive Voice means that the subject of the sentence is not doing the action of the verb, but rather the action of the verb is being done to the subject of the sentence.</a:t>
            </a:r>
          </a:p>
          <a:p>
            <a:r>
              <a:rPr lang="en-US" dirty="0" smtClean="0">
                <a:solidFill>
                  <a:srgbClr val="FF0000"/>
                </a:solidFill>
              </a:rPr>
              <a:t>English</a:t>
            </a:r>
            <a:r>
              <a:rPr lang="en-US" dirty="0" smtClean="0"/>
              <a:t> uses </a:t>
            </a:r>
            <a:r>
              <a:rPr lang="en-US" dirty="0" smtClean="0">
                <a:solidFill>
                  <a:srgbClr val="FF0000"/>
                </a:solidFill>
              </a:rPr>
              <a:t>is/are being + past participle </a:t>
            </a:r>
            <a:r>
              <a:rPr lang="en-US" dirty="0" smtClean="0"/>
              <a:t>to form the passive voice:</a:t>
            </a:r>
          </a:p>
          <a:p>
            <a:r>
              <a:rPr lang="en-US" dirty="0" smtClean="0"/>
              <a:t>A new house </a:t>
            </a:r>
            <a:r>
              <a:rPr lang="en-US" dirty="0" smtClean="0">
                <a:solidFill>
                  <a:srgbClr val="FF0000"/>
                </a:solidFill>
              </a:rPr>
              <a:t>is being built </a:t>
            </a:r>
            <a:r>
              <a:rPr lang="en-US" dirty="0" smtClean="0"/>
              <a:t>on our street. </a:t>
            </a:r>
            <a:endParaRPr lang="en-US" dirty="0"/>
          </a:p>
        </p:txBody>
      </p:sp>
    </p:spTree>
    <p:extLst>
      <p:ext uri="{BB962C8B-B14F-4D97-AF65-F5344CB8AC3E}">
        <p14:creationId xmlns:p14="http://schemas.microsoft.com/office/powerpoint/2010/main" val="22101827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Passive Voice</a:t>
            </a:r>
            <a:endParaRPr lang="en-US" dirty="0"/>
          </a:p>
        </p:txBody>
      </p:sp>
      <p:sp>
        <p:nvSpPr>
          <p:cNvPr id="3" name="Content Placeholder 2"/>
          <p:cNvSpPr>
            <a:spLocks noGrp="1"/>
          </p:cNvSpPr>
          <p:nvPr>
            <p:ph idx="1"/>
          </p:nvPr>
        </p:nvSpPr>
        <p:spPr/>
        <p:txBody>
          <a:bodyPr/>
          <a:lstStyle/>
          <a:p>
            <a:r>
              <a:rPr lang="en-US" dirty="0" smtClean="0"/>
              <a:t>To form the Passive Voice in PD, you use the forms of </a:t>
            </a:r>
            <a:r>
              <a:rPr lang="en-US" dirty="0" err="1" smtClean="0">
                <a:solidFill>
                  <a:srgbClr val="FF0000"/>
                </a:solidFill>
              </a:rPr>
              <a:t>waerre</a:t>
            </a:r>
            <a:r>
              <a:rPr lang="en-US" dirty="0" smtClean="0">
                <a:solidFill>
                  <a:srgbClr val="FF0000"/>
                </a:solidFill>
              </a:rPr>
              <a:t> </a:t>
            </a:r>
            <a:r>
              <a:rPr lang="en-US" dirty="0" smtClean="0"/>
              <a:t>(Video 23) + </a:t>
            </a:r>
            <a:r>
              <a:rPr lang="en-US" dirty="0" smtClean="0">
                <a:solidFill>
                  <a:srgbClr val="FF0000"/>
                </a:solidFill>
              </a:rPr>
              <a:t>the past participle</a:t>
            </a:r>
            <a:r>
              <a:rPr lang="en-US" dirty="0" smtClean="0"/>
              <a:t> (Video 35).</a:t>
            </a:r>
          </a:p>
          <a:p>
            <a:r>
              <a:rPr lang="en-US" dirty="0" smtClean="0">
                <a:solidFill>
                  <a:srgbClr val="FF0000"/>
                </a:solidFill>
              </a:rPr>
              <a:t>Subject – </a:t>
            </a:r>
            <a:r>
              <a:rPr lang="en-US" dirty="0" err="1" smtClean="0">
                <a:solidFill>
                  <a:srgbClr val="FF0000"/>
                </a:solidFill>
              </a:rPr>
              <a:t>waerre</a:t>
            </a:r>
            <a:r>
              <a:rPr lang="en-US" dirty="0" smtClean="0">
                <a:solidFill>
                  <a:srgbClr val="FF0000"/>
                </a:solidFill>
              </a:rPr>
              <a:t> – past participle</a:t>
            </a:r>
          </a:p>
          <a:p>
            <a:r>
              <a:rPr lang="en-US" dirty="0" smtClean="0"/>
              <a:t>Die </a:t>
            </a:r>
            <a:r>
              <a:rPr lang="en-US" dirty="0" err="1" smtClean="0"/>
              <a:t>Maschien</a:t>
            </a:r>
            <a:r>
              <a:rPr lang="en-US" dirty="0" smtClean="0"/>
              <a:t> </a:t>
            </a:r>
            <a:r>
              <a:rPr lang="en-US" dirty="0" err="1" smtClean="0">
                <a:solidFill>
                  <a:srgbClr val="FF0000"/>
                </a:solidFill>
              </a:rPr>
              <a:t>waerd</a:t>
            </a:r>
            <a:r>
              <a:rPr lang="en-US" dirty="0" smtClean="0">
                <a:solidFill>
                  <a:srgbClr val="FF0000"/>
                </a:solidFill>
              </a:rPr>
              <a:t> </a:t>
            </a:r>
            <a:r>
              <a:rPr lang="en-US" dirty="0" err="1" smtClean="0">
                <a:solidFill>
                  <a:srgbClr val="FF0000"/>
                </a:solidFill>
              </a:rPr>
              <a:t>gwesche</a:t>
            </a:r>
            <a:r>
              <a:rPr lang="en-US" dirty="0" smtClean="0"/>
              <a:t>.</a:t>
            </a:r>
          </a:p>
          <a:p>
            <a:pPr lvl="1"/>
            <a:r>
              <a:rPr lang="en-US" dirty="0" smtClean="0"/>
              <a:t>The car is being washed. </a:t>
            </a:r>
          </a:p>
          <a:p>
            <a:r>
              <a:rPr lang="en-US" dirty="0" smtClean="0"/>
              <a:t>Die </a:t>
            </a:r>
            <a:r>
              <a:rPr lang="en-US" dirty="0" err="1" smtClean="0"/>
              <a:t>Bicher</a:t>
            </a:r>
            <a:r>
              <a:rPr lang="en-US" dirty="0" smtClean="0"/>
              <a:t> </a:t>
            </a:r>
            <a:r>
              <a:rPr lang="en-US" dirty="0" err="1" smtClean="0">
                <a:solidFill>
                  <a:srgbClr val="FF0000"/>
                </a:solidFill>
              </a:rPr>
              <a:t>waerre</a:t>
            </a:r>
            <a:r>
              <a:rPr lang="en-US" dirty="0" smtClean="0">
                <a:solidFill>
                  <a:srgbClr val="FF0000"/>
                </a:solidFill>
              </a:rPr>
              <a:t> </a:t>
            </a:r>
            <a:r>
              <a:rPr lang="en-US" dirty="0" err="1" smtClean="0">
                <a:solidFill>
                  <a:srgbClr val="FF0000"/>
                </a:solidFill>
              </a:rPr>
              <a:t>gelese</a:t>
            </a:r>
            <a:r>
              <a:rPr lang="en-US" dirty="0" smtClean="0"/>
              <a:t>.</a:t>
            </a:r>
          </a:p>
          <a:p>
            <a:pPr lvl="1"/>
            <a:r>
              <a:rPr lang="en-US" dirty="0" smtClean="0"/>
              <a:t>The books are being read. </a:t>
            </a:r>
            <a:endParaRPr lang="en-US" dirty="0"/>
          </a:p>
        </p:txBody>
      </p:sp>
    </p:spTree>
    <p:extLst>
      <p:ext uri="{BB962C8B-B14F-4D97-AF65-F5344CB8AC3E}">
        <p14:creationId xmlns:p14="http://schemas.microsoft.com/office/powerpoint/2010/main" val="40706205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Passive Voice</a:t>
            </a:r>
            <a:endParaRPr lang="en-US" dirty="0"/>
          </a:p>
        </p:txBody>
      </p:sp>
      <p:sp>
        <p:nvSpPr>
          <p:cNvPr id="3" name="Content Placeholder 2"/>
          <p:cNvSpPr>
            <a:spLocks noGrp="1"/>
          </p:cNvSpPr>
          <p:nvPr>
            <p:ph idx="1"/>
          </p:nvPr>
        </p:nvSpPr>
        <p:spPr/>
        <p:txBody>
          <a:bodyPr>
            <a:normAutofit lnSpcReduction="10000"/>
          </a:bodyPr>
          <a:lstStyle/>
          <a:p>
            <a:r>
              <a:rPr lang="en-US" dirty="0" smtClean="0"/>
              <a:t>Although passive sentences need not indicate who performs the action of the verb, some passive sentences include an “</a:t>
            </a:r>
            <a:r>
              <a:rPr lang="en-US" dirty="0" smtClean="0">
                <a:solidFill>
                  <a:srgbClr val="FF0000"/>
                </a:solidFill>
              </a:rPr>
              <a:t>agent</a:t>
            </a:r>
            <a:r>
              <a:rPr lang="en-US" dirty="0" smtClean="0"/>
              <a:t>”.</a:t>
            </a:r>
          </a:p>
          <a:p>
            <a:r>
              <a:rPr lang="en-US" dirty="0" smtClean="0"/>
              <a:t>When there is an “agent” in the sentence, PD uses the preposition </a:t>
            </a:r>
            <a:r>
              <a:rPr lang="en-US" dirty="0" smtClean="0">
                <a:solidFill>
                  <a:srgbClr val="FF0000"/>
                </a:solidFill>
              </a:rPr>
              <a:t>VUN</a:t>
            </a:r>
            <a:r>
              <a:rPr lang="en-US" dirty="0" smtClean="0"/>
              <a:t> before it.</a:t>
            </a:r>
          </a:p>
          <a:p>
            <a:r>
              <a:rPr lang="en-US" dirty="0" smtClean="0"/>
              <a:t>Remember, VUN is a Dative Preposition!</a:t>
            </a:r>
          </a:p>
          <a:p>
            <a:r>
              <a:rPr lang="en-US" dirty="0" err="1" smtClean="0"/>
              <a:t>Es</a:t>
            </a:r>
            <a:r>
              <a:rPr lang="en-US" dirty="0" smtClean="0"/>
              <a:t> </a:t>
            </a:r>
            <a:r>
              <a:rPr lang="en-US" dirty="0" err="1" smtClean="0"/>
              <a:t>Haus</a:t>
            </a:r>
            <a:r>
              <a:rPr lang="en-US" dirty="0" smtClean="0"/>
              <a:t> </a:t>
            </a:r>
            <a:r>
              <a:rPr lang="en-US" dirty="0" err="1" smtClean="0">
                <a:solidFill>
                  <a:srgbClr val="FF0000"/>
                </a:solidFill>
              </a:rPr>
              <a:t>waerd</a:t>
            </a:r>
            <a:r>
              <a:rPr lang="en-US" dirty="0" smtClean="0">
                <a:solidFill>
                  <a:srgbClr val="FF0000"/>
                </a:solidFill>
              </a:rPr>
              <a:t> </a:t>
            </a:r>
            <a:r>
              <a:rPr lang="en-US" dirty="0" err="1" smtClean="0">
                <a:solidFill>
                  <a:srgbClr val="FF0000"/>
                </a:solidFill>
              </a:rPr>
              <a:t>vun</a:t>
            </a:r>
            <a:r>
              <a:rPr lang="en-US" dirty="0" smtClean="0">
                <a:solidFill>
                  <a:srgbClr val="FF0000"/>
                </a:solidFill>
              </a:rPr>
              <a:t> </a:t>
            </a:r>
            <a:r>
              <a:rPr lang="en-US" dirty="0" err="1" smtClean="0">
                <a:solidFill>
                  <a:srgbClr val="FF0000"/>
                </a:solidFill>
              </a:rPr>
              <a:t>meim</a:t>
            </a:r>
            <a:r>
              <a:rPr lang="en-US" dirty="0" smtClean="0">
                <a:solidFill>
                  <a:srgbClr val="FF0000"/>
                </a:solidFill>
              </a:rPr>
              <a:t> </a:t>
            </a:r>
            <a:r>
              <a:rPr lang="en-US" dirty="0" err="1" smtClean="0">
                <a:solidFill>
                  <a:srgbClr val="FF0000"/>
                </a:solidFill>
              </a:rPr>
              <a:t>Noochber</a:t>
            </a:r>
            <a:r>
              <a:rPr lang="en-US" dirty="0" smtClean="0">
                <a:solidFill>
                  <a:srgbClr val="FF0000"/>
                </a:solidFill>
              </a:rPr>
              <a:t> </a:t>
            </a:r>
            <a:r>
              <a:rPr lang="en-US" dirty="0" err="1" smtClean="0">
                <a:solidFill>
                  <a:srgbClr val="FF0000"/>
                </a:solidFill>
              </a:rPr>
              <a:t>widderhergschtellt</a:t>
            </a:r>
            <a:r>
              <a:rPr lang="en-US" dirty="0" smtClean="0"/>
              <a:t>.</a:t>
            </a:r>
          </a:p>
          <a:p>
            <a:r>
              <a:rPr lang="en-US" dirty="0" smtClean="0"/>
              <a:t>The house is being restored by my neighbor.</a:t>
            </a:r>
            <a:endParaRPr lang="en-US" dirty="0"/>
          </a:p>
        </p:txBody>
      </p:sp>
    </p:spTree>
    <p:extLst>
      <p:ext uri="{BB962C8B-B14F-4D97-AF65-F5344CB8AC3E}">
        <p14:creationId xmlns:p14="http://schemas.microsoft.com/office/powerpoint/2010/main" val="27342904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t>Iewing</a:t>
            </a:r>
            <a:r>
              <a:rPr lang="en-US" dirty="0" smtClean="0"/>
              <a:t> - Practice</a:t>
            </a:r>
            <a:endParaRPr lang="en-US" dirty="0"/>
          </a:p>
        </p:txBody>
      </p:sp>
      <p:sp>
        <p:nvSpPr>
          <p:cNvPr id="3" name="Content Placeholder 2"/>
          <p:cNvSpPr>
            <a:spLocks noGrp="1"/>
          </p:cNvSpPr>
          <p:nvPr>
            <p:ph idx="1"/>
          </p:nvPr>
        </p:nvSpPr>
        <p:spPr/>
        <p:txBody>
          <a:bodyPr>
            <a:normAutofit fontScale="92500"/>
          </a:bodyPr>
          <a:lstStyle/>
          <a:p>
            <a:r>
              <a:rPr lang="en-US" dirty="0" smtClean="0"/>
              <a:t>Turn the following sentences from Active to Passive: </a:t>
            </a:r>
          </a:p>
          <a:p>
            <a:r>
              <a:rPr lang="en-US" dirty="0" smtClean="0"/>
              <a:t>Mei </a:t>
            </a:r>
            <a:r>
              <a:rPr lang="en-US" dirty="0" err="1" smtClean="0"/>
              <a:t>Daadi</a:t>
            </a:r>
            <a:r>
              <a:rPr lang="en-US" dirty="0" smtClean="0"/>
              <a:t> </a:t>
            </a:r>
            <a:r>
              <a:rPr lang="en-US" dirty="0" err="1" smtClean="0"/>
              <a:t>kaaft</a:t>
            </a:r>
            <a:r>
              <a:rPr lang="en-US" dirty="0" smtClean="0"/>
              <a:t> en </a:t>
            </a:r>
            <a:r>
              <a:rPr lang="en-US" dirty="0" err="1" smtClean="0"/>
              <a:t>Maschien</a:t>
            </a:r>
            <a:r>
              <a:rPr lang="en-US" dirty="0" smtClean="0"/>
              <a:t>.</a:t>
            </a:r>
          </a:p>
          <a:p>
            <a:r>
              <a:rPr lang="en-US" dirty="0" smtClean="0">
                <a:solidFill>
                  <a:srgbClr val="FF0000"/>
                </a:solidFill>
              </a:rPr>
              <a:t>En </a:t>
            </a:r>
            <a:r>
              <a:rPr lang="en-US" dirty="0" err="1" smtClean="0">
                <a:solidFill>
                  <a:srgbClr val="FF0000"/>
                </a:solidFill>
              </a:rPr>
              <a:t>Maschien</a:t>
            </a:r>
            <a:r>
              <a:rPr lang="en-US" dirty="0" smtClean="0">
                <a:solidFill>
                  <a:srgbClr val="FF0000"/>
                </a:solidFill>
              </a:rPr>
              <a:t> </a:t>
            </a:r>
            <a:r>
              <a:rPr lang="en-US" dirty="0" err="1" smtClean="0">
                <a:solidFill>
                  <a:srgbClr val="FF0000"/>
                </a:solidFill>
              </a:rPr>
              <a:t>waerd</a:t>
            </a:r>
            <a:r>
              <a:rPr lang="en-US" dirty="0" smtClean="0">
                <a:solidFill>
                  <a:srgbClr val="FF0000"/>
                </a:solidFill>
              </a:rPr>
              <a:t> </a:t>
            </a:r>
            <a:r>
              <a:rPr lang="en-US" dirty="0" err="1" smtClean="0">
                <a:solidFill>
                  <a:srgbClr val="FF0000"/>
                </a:solidFill>
              </a:rPr>
              <a:t>vun</a:t>
            </a:r>
            <a:r>
              <a:rPr lang="en-US" dirty="0" smtClean="0">
                <a:solidFill>
                  <a:srgbClr val="FF0000"/>
                </a:solidFill>
              </a:rPr>
              <a:t> </a:t>
            </a:r>
            <a:r>
              <a:rPr lang="en-US" dirty="0" err="1" smtClean="0">
                <a:solidFill>
                  <a:srgbClr val="FF0000"/>
                </a:solidFill>
              </a:rPr>
              <a:t>meim</a:t>
            </a:r>
            <a:r>
              <a:rPr lang="en-US" dirty="0" smtClean="0">
                <a:solidFill>
                  <a:srgbClr val="FF0000"/>
                </a:solidFill>
              </a:rPr>
              <a:t> </a:t>
            </a:r>
            <a:r>
              <a:rPr lang="en-US" dirty="0" err="1" smtClean="0">
                <a:solidFill>
                  <a:srgbClr val="FF0000"/>
                </a:solidFill>
              </a:rPr>
              <a:t>Daadi</a:t>
            </a:r>
            <a:r>
              <a:rPr lang="en-US" dirty="0" smtClean="0">
                <a:solidFill>
                  <a:srgbClr val="FF0000"/>
                </a:solidFill>
              </a:rPr>
              <a:t> </a:t>
            </a:r>
            <a:r>
              <a:rPr lang="en-US" dirty="0" err="1" smtClean="0">
                <a:solidFill>
                  <a:srgbClr val="FF0000"/>
                </a:solidFill>
              </a:rPr>
              <a:t>kaaft</a:t>
            </a:r>
            <a:r>
              <a:rPr lang="en-US" dirty="0" smtClean="0">
                <a:solidFill>
                  <a:srgbClr val="FF0000"/>
                </a:solidFill>
              </a:rPr>
              <a:t>.</a:t>
            </a:r>
          </a:p>
          <a:p>
            <a:r>
              <a:rPr lang="en-US" dirty="0" smtClean="0"/>
              <a:t>Der </a:t>
            </a:r>
            <a:r>
              <a:rPr lang="en-US" smtClean="0"/>
              <a:t>Hund </a:t>
            </a:r>
            <a:r>
              <a:rPr lang="en-US" dirty="0" err="1" smtClean="0"/>
              <a:t>beisst</a:t>
            </a:r>
            <a:r>
              <a:rPr lang="en-US" dirty="0" smtClean="0"/>
              <a:t> der </a:t>
            </a:r>
            <a:r>
              <a:rPr lang="en-US" dirty="0" err="1" smtClean="0"/>
              <a:t>Poschtmann</a:t>
            </a:r>
            <a:r>
              <a:rPr lang="en-US" dirty="0" smtClean="0"/>
              <a:t>.</a:t>
            </a:r>
          </a:p>
          <a:p>
            <a:r>
              <a:rPr lang="en-US" dirty="0" smtClean="0">
                <a:solidFill>
                  <a:srgbClr val="FF0000"/>
                </a:solidFill>
              </a:rPr>
              <a:t>Der </a:t>
            </a:r>
            <a:r>
              <a:rPr lang="en-US" dirty="0" err="1" smtClean="0">
                <a:solidFill>
                  <a:srgbClr val="FF0000"/>
                </a:solidFill>
              </a:rPr>
              <a:t>Poschtmann</a:t>
            </a:r>
            <a:r>
              <a:rPr lang="en-US" dirty="0" smtClean="0">
                <a:solidFill>
                  <a:srgbClr val="FF0000"/>
                </a:solidFill>
              </a:rPr>
              <a:t> </a:t>
            </a:r>
            <a:r>
              <a:rPr lang="en-US" dirty="0" err="1" smtClean="0">
                <a:solidFill>
                  <a:srgbClr val="FF0000"/>
                </a:solidFill>
              </a:rPr>
              <a:t>waerd</a:t>
            </a:r>
            <a:r>
              <a:rPr lang="en-US" dirty="0" smtClean="0">
                <a:solidFill>
                  <a:srgbClr val="FF0000"/>
                </a:solidFill>
              </a:rPr>
              <a:t> </a:t>
            </a:r>
            <a:r>
              <a:rPr lang="en-US" dirty="0" err="1" smtClean="0">
                <a:solidFill>
                  <a:srgbClr val="FF0000"/>
                </a:solidFill>
              </a:rPr>
              <a:t>vun</a:t>
            </a:r>
            <a:r>
              <a:rPr lang="en-US" dirty="0" smtClean="0">
                <a:solidFill>
                  <a:srgbClr val="FF0000"/>
                </a:solidFill>
              </a:rPr>
              <a:t> </a:t>
            </a:r>
            <a:r>
              <a:rPr lang="en-US" dirty="0" err="1" smtClean="0">
                <a:solidFill>
                  <a:srgbClr val="FF0000"/>
                </a:solidFill>
              </a:rPr>
              <a:t>dem</a:t>
            </a:r>
            <a:r>
              <a:rPr lang="en-US" dirty="0" smtClean="0">
                <a:solidFill>
                  <a:srgbClr val="FF0000"/>
                </a:solidFill>
              </a:rPr>
              <a:t> </a:t>
            </a:r>
            <a:r>
              <a:rPr lang="en-US" dirty="0" err="1" smtClean="0">
                <a:solidFill>
                  <a:srgbClr val="FF0000"/>
                </a:solidFill>
              </a:rPr>
              <a:t>Hund</a:t>
            </a:r>
            <a:r>
              <a:rPr lang="en-US" dirty="0" smtClean="0">
                <a:solidFill>
                  <a:srgbClr val="FF0000"/>
                </a:solidFill>
              </a:rPr>
              <a:t> </a:t>
            </a:r>
            <a:r>
              <a:rPr lang="en-US" dirty="0" err="1" smtClean="0">
                <a:solidFill>
                  <a:srgbClr val="FF0000"/>
                </a:solidFill>
              </a:rPr>
              <a:t>gebisse</a:t>
            </a:r>
            <a:r>
              <a:rPr lang="en-US" dirty="0" smtClean="0">
                <a:solidFill>
                  <a:srgbClr val="FF0000"/>
                </a:solidFill>
              </a:rPr>
              <a:t>.</a:t>
            </a:r>
          </a:p>
          <a:p>
            <a:r>
              <a:rPr lang="en-US" dirty="0" smtClean="0"/>
              <a:t>Der Joe un John singe en Lied.</a:t>
            </a:r>
          </a:p>
          <a:p>
            <a:r>
              <a:rPr lang="en-US" dirty="0" smtClean="0">
                <a:solidFill>
                  <a:srgbClr val="FF0000"/>
                </a:solidFill>
              </a:rPr>
              <a:t>En Lied </a:t>
            </a:r>
            <a:r>
              <a:rPr lang="en-US" dirty="0" err="1" smtClean="0">
                <a:solidFill>
                  <a:srgbClr val="FF0000"/>
                </a:solidFill>
              </a:rPr>
              <a:t>waerd</a:t>
            </a:r>
            <a:r>
              <a:rPr lang="en-US" dirty="0" smtClean="0">
                <a:solidFill>
                  <a:srgbClr val="FF0000"/>
                </a:solidFill>
              </a:rPr>
              <a:t> </a:t>
            </a:r>
            <a:r>
              <a:rPr lang="en-US" dirty="0" err="1" smtClean="0">
                <a:solidFill>
                  <a:srgbClr val="FF0000"/>
                </a:solidFill>
              </a:rPr>
              <a:t>vun</a:t>
            </a:r>
            <a:r>
              <a:rPr lang="en-US" dirty="0" smtClean="0">
                <a:solidFill>
                  <a:srgbClr val="FF0000"/>
                </a:solidFill>
              </a:rPr>
              <a:t> de Joe un John </a:t>
            </a:r>
            <a:r>
              <a:rPr lang="en-US" dirty="0" err="1" smtClean="0">
                <a:solidFill>
                  <a:srgbClr val="FF0000"/>
                </a:solidFill>
              </a:rPr>
              <a:t>gsunge</a:t>
            </a:r>
            <a:r>
              <a:rPr lang="en-US"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15981333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err="1" smtClean="0"/>
              <a:t>Bis</a:t>
            </a:r>
            <a:r>
              <a:rPr lang="en-US" dirty="0" smtClean="0"/>
              <a:t> die </a:t>
            </a:r>
            <a:r>
              <a:rPr lang="en-US" dirty="0" err="1" smtClean="0"/>
              <a:t>naegschde</a:t>
            </a:r>
            <a:r>
              <a:rPr lang="en-US" dirty="0" smtClean="0"/>
              <a:t> Video,</a:t>
            </a:r>
            <a:endParaRPr lang="en-US" dirty="0"/>
          </a:p>
        </p:txBody>
      </p:sp>
      <p:sp>
        <p:nvSpPr>
          <p:cNvPr id="5" name="Subtitle 4"/>
          <p:cNvSpPr>
            <a:spLocks noGrp="1"/>
          </p:cNvSpPr>
          <p:nvPr>
            <p:ph type="subTitle" idx="1"/>
          </p:nvPr>
        </p:nvSpPr>
        <p:spPr>
          <a:xfrm>
            <a:off x="685800" y="3608244"/>
            <a:ext cx="7964742" cy="1752600"/>
          </a:xfrm>
        </p:spPr>
        <p:txBody>
          <a:bodyPr>
            <a:normAutofit/>
          </a:bodyPr>
          <a:lstStyle/>
          <a:p>
            <a:r>
              <a:rPr lang="en-US" sz="4400" i="1" dirty="0" err="1" smtClean="0">
                <a:solidFill>
                  <a:schemeClr val="tx1">
                    <a:lumMod val="95000"/>
                    <a:lumOff val="5000"/>
                  </a:schemeClr>
                </a:solidFill>
              </a:rPr>
              <a:t>Macht’s</a:t>
            </a:r>
            <a:r>
              <a:rPr lang="en-US" sz="4400" i="1" dirty="0" smtClean="0">
                <a:solidFill>
                  <a:schemeClr val="tx1">
                    <a:lumMod val="95000"/>
                    <a:lumOff val="5000"/>
                  </a:schemeClr>
                </a:solidFill>
              </a:rPr>
              <a:t> gut un </a:t>
            </a:r>
            <a:r>
              <a:rPr lang="en-US" sz="4400" i="1" dirty="0" err="1" smtClean="0">
                <a:solidFill>
                  <a:schemeClr val="tx1">
                    <a:lumMod val="95000"/>
                    <a:lumOff val="5000"/>
                  </a:schemeClr>
                </a:solidFill>
              </a:rPr>
              <a:t>schwetzt</a:t>
            </a:r>
            <a:r>
              <a:rPr lang="en-US" sz="4400" i="1" dirty="0" smtClean="0">
                <a:solidFill>
                  <a:schemeClr val="tx1">
                    <a:lumMod val="95000"/>
                    <a:lumOff val="5000"/>
                  </a:schemeClr>
                </a:solidFill>
              </a:rPr>
              <a:t> </a:t>
            </a:r>
            <a:r>
              <a:rPr lang="en-US" sz="4400" i="1" dirty="0" err="1" smtClean="0">
                <a:solidFill>
                  <a:schemeClr val="tx1">
                    <a:lumMod val="95000"/>
                    <a:lumOff val="5000"/>
                  </a:schemeClr>
                </a:solidFill>
              </a:rPr>
              <a:t>Deitsch</a:t>
            </a:r>
            <a:r>
              <a:rPr lang="en-US" sz="4400" i="1" dirty="0" smtClean="0">
                <a:solidFill>
                  <a:schemeClr val="tx1">
                    <a:lumMod val="95000"/>
                    <a:lumOff val="5000"/>
                  </a:schemeClr>
                </a:solidFill>
              </a:rPr>
              <a:t>!</a:t>
            </a:r>
            <a:endParaRPr lang="en-US" sz="4400" i="1" dirty="0">
              <a:solidFill>
                <a:schemeClr val="tx1">
                  <a:lumMod val="95000"/>
                  <a:lumOff val="5000"/>
                </a:schemeClr>
              </a:solidFill>
            </a:endParaRPr>
          </a:p>
        </p:txBody>
      </p:sp>
      <p:sp>
        <p:nvSpPr>
          <p:cNvPr id="2" name="Rectangle 1"/>
          <p:cNvSpPr/>
          <p:nvPr/>
        </p:nvSpPr>
        <p:spPr>
          <a:xfrm>
            <a:off x="1243838" y="5054024"/>
            <a:ext cx="7145706" cy="584776"/>
          </a:xfrm>
          <a:prstGeom prst="rect">
            <a:avLst/>
          </a:prstGeom>
        </p:spPr>
        <p:txBody>
          <a:bodyPr wrap="none">
            <a:spAutoFit/>
          </a:bodyPr>
          <a:lstStyle/>
          <a:p>
            <a:r>
              <a:rPr lang="en-US" sz="3200" dirty="0"/>
              <a:t>E-</a:t>
            </a:r>
            <a:r>
              <a:rPr lang="en-US" sz="3200" dirty="0" err="1"/>
              <a:t>Poscht</a:t>
            </a:r>
            <a:r>
              <a:rPr lang="en-US" sz="3200" dirty="0"/>
              <a:t> </a:t>
            </a:r>
            <a:r>
              <a:rPr lang="en-US" sz="3200" dirty="0" err="1" smtClean="0"/>
              <a:t>schreiwe</a:t>
            </a:r>
            <a:r>
              <a:rPr lang="en-US" sz="3200" dirty="0"/>
              <a:t>: </a:t>
            </a:r>
            <a:r>
              <a:rPr lang="en-US" sz="3200" dirty="0" err="1"/>
              <a:t>busterpa@yahoo.com</a:t>
            </a:r>
            <a:endParaRPr lang="en-US" sz="3200" dirty="0"/>
          </a:p>
        </p:txBody>
      </p:sp>
      <p:pic>
        <p:nvPicPr>
          <p:cNvPr id="3" name="Picture 2" descr="dist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4480" y="326334"/>
            <a:ext cx="2492547" cy="2143589"/>
          </a:xfrm>
          <a:prstGeom prst="rect">
            <a:avLst/>
          </a:prstGeom>
        </p:spPr>
      </p:pic>
    </p:spTree>
    <p:extLst>
      <p:ext uri="{BB962C8B-B14F-4D97-AF65-F5344CB8AC3E}">
        <p14:creationId xmlns:p14="http://schemas.microsoft.com/office/powerpoint/2010/main" val="312402215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572</TotalTime>
  <Words>278</Words>
  <Application>Microsoft Macintosh PowerPoint</Application>
  <PresentationFormat>On-screen Show (4:3)</PresentationFormat>
  <Paragraphs>31</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PA Dutch 101</vt:lpstr>
      <vt:lpstr>Passive Voice</vt:lpstr>
      <vt:lpstr>Passive Voice</vt:lpstr>
      <vt:lpstr>Passive Voice</vt:lpstr>
      <vt:lpstr>Iewing - Practice</vt:lpstr>
      <vt:lpstr>Bis die naegschde Video,</vt:lpstr>
    </vt:vector>
  </TitlesOfParts>
  <Company>kcsd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 Dutch 101</dc:title>
  <dc:creator>Doug Madenford</dc:creator>
  <cp:lastModifiedBy>Doug Madenford</cp:lastModifiedBy>
  <cp:revision>132</cp:revision>
  <dcterms:created xsi:type="dcterms:W3CDTF">2012-12-30T17:54:41Z</dcterms:created>
  <dcterms:modified xsi:type="dcterms:W3CDTF">2013-01-05T20:21:53Z</dcterms:modified>
</cp:coreProperties>
</file>