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4: The Alphabet and Pronunciation.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err="1">
                <a:solidFill>
                  <a:srgbClr val="FF0000"/>
                </a:solidFill>
              </a:rPr>
              <a:t>e</a:t>
            </a:r>
            <a:r>
              <a:rPr lang="en-US" i="1" dirty="0" err="1" smtClean="0">
                <a:solidFill>
                  <a:srgbClr val="FF0000"/>
                </a:solidFill>
              </a:rPr>
              <a:t>s</a:t>
            </a:r>
            <a:r>
              <a:rPr lang="en-US" i="1" dirty="0" smtClean="0">
                <a:solidFill>
                  <a:srgbClr val="FF0000"/>
                </a:solidFill>
              </a:rPr>
              <a:t> Ah – </a:t>
            </a:r>
            <a:r>
              <a:rPr lang="en-US" i="1" dirty="0" err="1" smtClean="0">
                <a:solidFill>
                  <a:srgbClr val="FF0000"/>
                </a:solidFill>
              </a:rPr>
              <a:t>Beh</a:t>
            </a:r>
            <a:r>
              <a:rPr lang="en-US" i="1" dirty="0" smtClean="0">
                <a:solidFill>
                  <a:srgbClr val="FF0000"/>
                </a:solidFill>
              </a:rPr>
              <a:t> - </a:t>
            </a:r>
            <a:r>
              <a:rPr lang="en-US" i="1" dirty="0" err="1" smtClean="0">
                <a:solidFill>
                  <a:srgbClr val="FF0000"/>
                </a:solidFill>
              </a:rPr>
              <a:t>Tset</a:t>
            </a:r>
            <a:r>
              <a:rPr lang="en-US" i="1" dirty="0" smtClean="0">
                <a:solidFill>
                  <a:srgbClr val="FF0000"/>
                </a:solidFill>
              </a:rPr>
              <a:t>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Es</a:t>
            </a:r>
            <a:r>
              <a:rPr lang="en-US" i="1" dirty="0" smtClean="0"/>
              <a:t> Ah – </a:t>
            </a:r>
            <a:r>
              <a:rPr lang="en-US" i="1" dirty="0" err="1" smtClean="0"/>
              <a:t>Beh</a:t>
            </a:r>
            <a:r>
              <a:rPr lang="en-US" i="1" dirty="0" smtClean="0"/>
              <a:t> – </a:t>
            </a:r>
            <a:r>
              <a:rPr lang="en-US" i="1" dirty="0" err="1" smtClean="0"/>
              <a:t>Tset</a:t>
            </a:r>
            <a:r>
              <a:rPr lang="en-US" i="1" dirty="0" smtClean="0"/>
              <a:t> </a:t>
            </a:r>
            <a:r>
              <a:rPr lang="en-US" dirty="0" smtClean="0"/>
              <a:t>– The </a:t>
            </a:r>
            <a:r>
              <a:rPr lang="en-US" dirty="0" err="1" smtClean="0"/>
              <a:t>alpahbet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 – ah      </a:t>
            </a:r>
            <a:r>
              <a:rPr lang="en-US" dirty="0" smtClean="0">
                <a:solidFill>
                  <a:srgbClr val="FF0000"/>
                </a:solidFill>
              </a:rPr>
              <a:t>B</a:t>
            </a:r>
            <a:r>
              <a:rPr lang="en-US" dirty="0" smtClean="0"/>
              <a:t> – </a:t>
            </a:r>
            <a:r>
              <a:rPr lang="en-US" dirty="0" err="1" smtClean="0"/>
              <a:t>beh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FF0000"/>
                </a:solidFill>
              </a:rPr>
              <a:t>C</a:t>
            </a:r>
            <a:r>
              <a:rPr lang="en-US" dirty="0" smtClean="0"/>
              <a:t> – </a:t>
            </a:r>
            <a:r>
              <a:rPr lang="en-US" dirty="0" err="1" smtClean="0"/>
              <a:t>tseh</a:t>
            </a:r>
            <a:r>
              <a:rPr lang="en-US" dirty="0" smtClean="0"/>
              <a:t>    </a:t>
            </a:r>
            <a:r>
              <a:rPr lang="en-US" dirty="0" smtClean="0">
                <a:solidFill>
                  <a:srgbClr val="FF0000"/>
                </a:solidFill>
              </a:rPr>
              <a:t>D</a:t>
            </a:r>
            <a:r>
              <a:rPr lang="en-US" dirty="0" smtClean="0"/>
              <a:t> – </a:t>
            </a:r>
            <a:r>
              <a:rPr lang="en-US" dirty="0" err="1" smtClean="0"/>
              <a:t>deh</a:t>
            </a:r>
            <a:r>
              <a:rPr lang="en-US" dirty="0" smtClean="0"/>
              <a:t>   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 – eh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dirty="0" smtClean="0"/>
              <a:t> – </a:t>
            </a:r>
            <a:r>
              <a:rPr lang="en-US" dirty="0" err="1" smtClean="0"/>
              <a:t>eff</a:t>
            </a:r>
            <a:r>
              <a:rPr lang="en-US" dirty="0" smtClean="0"/>
              <a:t>      </a:t>
            </a:r>
            <a:r>
              <a:rPr lang="en-US" dirty="0" smtClean="0">
                <a:solidFill>
                  <a:srgbClr val="FF0000"/>
                </a:solidFill>
              </a:rPr>
              <a:t>G</a:t>
            </a:r>
            <a:r>
              <a:rPr lang="en-US" dirty="0" smtClean="0"/>
              <a:t> – </a:t>
            </a:r>
            <a:r>
              <a:rPr lang="en-US" dirty="0" err="1" smtClean="0"/>
              <a:t>geh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en-US" dirty="0" smtClean="0"/>
              <a:t> – hah     </a:t>
            </a:r>
            <a:r>
              <a:rPr lang="en-US" dirty="0" smtClean="0">
                <a:solidFill>
                  <a:srgbClr val="FF0000"/>
                </a:solidFill>
              </a:rPr>
              <a:t>I</a:t>
            </a:r>
            <a:r>
              <a:rPr lang="en-US" dirty="0" smtClean="0"/>
              <a:t> – </a:t>
            </a:r>
            <a:r>
              <a:rPr lang="en-US" dirty="0" err="1" smtClean="0"/>
              <a:t>ee</a:t>
            </a:r>
            <a:r>
              <a:rPr lang="en-US" dirty="0" smtClean="0"/>
              <a:t>       </a:t>
            </a:r>
            <a:r>
              <a:rPr lang="en-US" dirty="0" smtClean="0">
                <a:solidFill>
                  <a:srgbClr val="FF0000"/>
                </a:solidFill>
              </a:rPr>
              <a:t>J</a:t>
            </a:r>
            <a:r>
              <a:rPr lang="en-US" dirty="0" smtClean="0"/>
              <a:t> – </a:t>
            </a:r>
            <a:r>
              <a:rPr lang="en-US" dirty="0" err="1" smtClean="0"/>
              <a:t>yot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K</a:t>
            </a:r>
            <a:r>
              <a:rPr lang="en-US" dirty="0" smtClean="0"/>
              <a:t> – </a:t>
            </a:r>
            <a:r>
              <a:rPr lang="en-US" dirty="0" err="1" smtClean="0"/>
              <a:t>kah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r>
              <a:rPr lang="en-US" dirty="0" smtClean="0"/>
              <a:t> – ell       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 – </a:t>
            </a:r>
            <a:r>
              <a:rPr lang="en-US" dirty="0" err="1" smtClean="0"/>
              <a:t>em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dirty="0" smtClean="0"/>
              <a:t> – en     </a:t>
            </a:r>
            <a:r>
              <a:rPr lang="en-US" dirty="0" smtClean="0">
                <a:solidFill>
                  <a:srgbClr val="FF0000"/>
                </a:solidFill>
              </a:rPr>
              <a:t>O</a:t>
            </a:r>
            <a:r>
              <a:rPr lang="en-US" dirty="0" smtClean="0"/>
              <a:t> – oh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 – </a:t>
            </a:r>
            <a:r>
              <a:rPr lang="en-US" dirty="0" err="1" smtClean="0"/>
              <a:t>peh</a:t>
            </a:r>
            <a:r>
              <a:rPr lang="en-US" dirty="0" smtClean="0"/>
              <a:t>    </a:t>
            </a:r>
            <a:r>
              <a:rPr lang="en-US" dirty="0" smtClean="0">
                <a:solidFill>
                  <a:srgbClr val="FF0000"/>
                </a:solidFill>
              </a:rPr>
              <a:t>Q</a:t>
            </a:r>
            <a:r>
              <a:rPr lang="en-US" dirty="0" smtClean="0"/>
              <a:t> – </a:t>
            </a:r>
            <a:r>
              <a:rPr lang="en-US" dirty="0" err="1" smtClean="0"/>
              <a:t>kuh</a:t>
            </a:r>
            <a:r>
              <a:rPr lang="en-US" dirty="0" smtClean="0"/>
              <a:t>    </a:t>
            </a:r>
            <a:r>
              <a:rPr lang="en-US" dirty="0" smtClean="0">
                <a:solidFill>
                  <a:srgbClr val="FF0000"/>
                </a:solidFill>
              </a:rPr>
              <a:t>R</a:t>
            </a:r>
            <a:r>
              <a:rPr lang="en-US" dirty="0" smtClean="0"/>
              <a:t> – err       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 – </a:t>
            </a:r>
            <a:r>
              <a:rPr lang="en-US" dirty="0" err="1" smtClean="0"/>
              <a:t>ess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 – </a:t>
            </a:r>
            <a:r>
              <a:rPr lang="en-US" dirty="0" err="1" smtClean="0"/>
              <a:t>teh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U</a:t>
            </a:r>
            <a:r>
              <a:rPr lang="en-US" dirty="0" smtClean="0"/>
              <a:t> – </a:t>
            </a:r>
            <a:r>
              <a:rPr lang="en-US" dirty="0" err="1" smtClean="0"/>
              <a:t>oo</a:t>
            </a:r>
            <a:r>
              <a:rPr lang="en-US" dirty="0" smtClean="0"/>
              <a:t>      </a:t>
            </a:r>
            <a:r>
              <a:rPr lang="en-US" dirty="0" smtClean="0">
                <a:solidFill>
                  <a:srgbClr val="FF0000"/>
                </a:solidFill>
              </a:rPr>
              <a:t>V</a:t>
            </a:r>
            <a:r>
              <a:rPr lang="en-US" dirty="0" smtClean="0"/>
              <a:t> – </a:t>
            </a:r>
            <a:r>
              <a:rPr lang="en-US" dirty="0" err="1" smtClean="0"/>
              <a:t>fau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dirty="0" smtClean="0"/>
              <a:t> – </a:t>
            </a:r>
            <a:r>
              <a:rPr lang="en-US" dirty="0" err="1" smtClean="0"/>
              <a:t>veh</a:t>
            </a:r>
            <a:r>
              <a:rPr lang="en-US" dirty="0" smtClean="0"/>
              <a:t>    </a:t>
            </a:r>
            <a:r>
              <a:rPr lang="en-US" dirty="0" smtClean="0">
                <a:solidFill>
                  <a:srgbClr val="FF0000"/>
                </a:solidFill>
              </a:rPr>
              <a:t>X</a:t>
            </a:r>
            <a:r>
              <a:rPr lang="en-US" dirty="0" smtClean="0"/>
              <a:t> – ix      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Y</a:t>
            </a:r>
            <a:r>
              <a:rPr lang="en-US" dirty="0" smtClean="0"/>
              <a:t> – </a:t>
            </a:r>
            <a:r>
              <a:rPr lang="en-US" dirty="0" err="1" smtClean="0"/>
              <a:t>ipsilon</a:t>
            </a:r>
            <a:r>
              <a:rPr lang="en-US" dirty="0" smtClean="0"/>
              <a:t>    </a:t>
            </a:r>
            <a:r>
              <a:rPr lang="en-US" dirty="0" smtClean="0">
                <a:solidFill>
                  <a:srgbClr val="FF0000"/>
                </a:solidFill>
              </a:rPr>
              <a:t>Z</a:t>
            </a:r>
            <a:r>
              <a:rPr lang="en-US" dirty="0" smtClean="0"/>
              <a:t> - </a:t>
            </a:r>
            <a:r>
              <a:rPr lang="en-US" dirty="0" err="1" smtClean="0"/>
              <a:t>tset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910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err="1" smtClean="0"/>
              <a:t>Wie</a:t>
            </a:r>
            <a:r>
              <a:rPr lang="en-US" i="1" dirty="0" smtClean="0"/>
              <a:t> </a:t>
            </a:r>
            <a:r>
              <a:rPr lang="en-US" i="1" dirty="0" err="1" smtClean="0"/>
              <a:t>schreibt</a:t>
            </a:r>
            <a:r>
              <a:rPr lang="en-US" i="1" dirty="0" smtClean="0"/>
              <a:t> </a:t>
            </a:r>
            <a:r>
              <a:rPr lang="en-US" i="1" dirty="0" err="1" smtClean="0"/>
              <a:t>mer</a:t>
            </a:r>
            <a:r>
              <a:rPr lang="en-US" i="1" dirty="0" smtClean="0"/>
              <a:t> sell?</a:t>
            </a:r>
            <a:r>
              <a:rPr lang="en-US" dirty="0" smtClean="0"/>
              <a:t> – </a:t>
            </a:r>
            <a:br>
              <a:rPr lang="en-US" dirty="0" smtClean="0"/>
            </a:br>
            <a:r>
              <a:rPr lang="en-US" dirty="0" smtClean="0"/>
              <a:t>How do you spell these words?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Distelfink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thistle finch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Bottboi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–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pot pie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Schtruwwelich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– disheveled  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Faasnacht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– Carnival, Mardi-Gras, Doughnut 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Wunnerfitz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– curious person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791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Wie</a:t>
            </a:r>
            <a:r>
              <a:rPr lang="en-US" i="1" dirty="0" smtClean="0"/>
              <a:t> </a:t>
            </a:r>
            <a:r>
              <a:rPr lang="en-US" i="1" dirty="0" err="1" smtClean="0"/>
              <a:t>mer</a:t>
            </a:r>
            <a:r>
              <a:rPr lang="en-US" i="1" dirty="0" smtClean="0"/>
              <a:t> </a:t>
            </a:r>
            <a:r>
              <a:rPr lang="en-US" i="1" dirty="0" err="1" smtClean="0"/>
              <a:t>es</a:t>
            </a:r>
            <a:r>
              <a:rPr lang="en-US" i="1" dirty="0" smtClean="0"/>
              <a:t> </a:t>
            </a:r>
            <a:r>
              <a:rPr lang="en-US" i="1" dirty="0" err="1" smtClean="0"/>
              <a:t>saagt</a:t>
            </a:r>
            <a:r>
              <a:rPr lang="en-US" dirty="0" smtClean="0"/>
              <a:t>. - Pronunciation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aa</a:t>
            </a:r>
            <a:r>
              <a:rPr lang="en-US" dirty="0" smtClean="0"/>
              <a:t> – (aw) – </a:t>
            </a:r>
            <a:r>
              <a:rPr lang="en-US" dirty="0" err="1" smtClean="0"/>
              <a:t>Aag</a:t>
            </a:r>
            <a:r>
              <a:rPr lang="en-US" dirty="0" smtClean="0"/>
              <a:t> </a:t>
            </a:r>
          </a:p>
          <a:p>
            <a:r>
              <a:rPr lang="en-US" dirty="0" err="1">
                <a:solidFill>
                  <a:srgbClr val="FF0000"/>
                </a:solidFill>
              </a:rPr>
              <a:t>a</a:t>
            </a:r>
            <a:r>
              <a:rPr lang="en-US" dirty="0" err="1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 – (</a:t>
            </a:r>
            <a:r>
              <a:rPr lang="en-US" dirty="0" err="1" smtClean="0"/>
              <a:t>ea</a:t>
            </a:r>
            <a:r>
              <a:rPr lang="en-US" dirty="0" smtClean="0"/>
              <a:t>) – Baer </a:t>
            </a:r>
          </a:p>
          <a:p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0000"/>
                </a:solidFill>
              </a:rPr>
              <a:t>u</a:t>
            </a:r>
            <a:r>
              <a:rPr lang="en-US" dirty="0" smtClean="0"/>
              <a:t> – (</a:t>
            </a:r>
            <a:r>
              <a:rPr lang="en-US" dirty="0" err="1" smtClean="0"/>
              <a:t>ow</a:t>
            </a:r>
            <a:r>
              <a:rPr lang="en-US" dirty="0" smtClean="0"/>
              <a:t>) – </a:t>
            </a:r>
            <a:r>
              <a:rPr lang="en-US" dirty="0" err="1" smtClean="0"/>
              <a:t>laut</a:t>
            </a:r>
            <a:r>
              <a:rPr lang="en-US" dirty="0" smtClean="0"/>
              <a:t> </a:t>
            </a:r>
          </a:p>
          <a:p>
            <a:r>
              <a:rPr lang="en-US" dirty="0" err="1">
                <a:solidFill>
                  <a:srgbClr val="FF0000"/>
                </a:solidFill>
              </a:rPr>
              <a:t>c</a:t>
            </a:r>
            <a:r>
              <a:rPr lang="en-US" dirty="0" err="1" smtClean="0">
                <a:solidFill>
                  <a:srgbClr val="FF0000"/>
                </a:solidFill>
              </a:rPr>
              <a:t>h</a:t>
            </a:r>
            <a:r>
              <a:rPr lang="en-US" dirty="0" smtClean="0"/>
              <a:t> – (*) – </a:t>
            </a:r>
            <a:r>
              <a:rPr lang="en-US" dirty="0" err="1" smtClean="0"/>
              <a:t>ich</a:t>
            </a:r>
            <a:r>
              <a:rPr lang="en-US" dirty="0" smtClean="0"/>
              <a:t>, </a:t>
            </a:r>
            <a:r>
              <a:rPr lang="en-US" dirty="0" err="1" smtClean="0"/>
              <a:t>mache</a:t>
            </a:r>
            <a:endParaRPr lang="en-US" dirty="0" smtClean="0"/>
          </a:p>
          <a:p>
            <a:r>
              <a:rPr lang="en-US" dirty="0" err="1">
                <a:solidFill>
                  <a:srgbClr val="FF0000"/>
                </a:solidFill>
              </a:rPr>
              <a:t>e</a:t>
            </a:r>
            <a:r>
              <a:rPr lang="en-US" dirty="0" err="1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 – (a) – </a:t>
            </a:r>
            <a:r>
              <a:rPr lang="en-US" dirty="0" err="1" smtClean="0"/>
              <a:t>weech</a:t>
            </a:r>
            <a:r>
              <a:rPr lang="en-US" dirty="0" smtClean="0"/>
              <a:t> </a:t>
            </a:r>
          </a:p>
          <a:p>
            <a:r>
              <a:rPr lang="en-US" dirty="0" err="1">
                <a:solidFill>
                  <a:srgbClr val="FF0000"/>
                </a:solidFill>
              </a:rPr>
              <a:t>e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r>
              <a:rPr lang="en-US" dirty="0" smtClean="0"/>
              <a:t> – (eye) – </a:t>
            </a:r>
            <a:r>
              <a:rPr lang="en-US" dirty="0" err="1" smtClean="0"/>
              <a:t>leicht</a:t>
            </a:r>
            <a:r>
              <a:rPr lang="en-US" dirty="0" smtClean="0"/>
              <a:t> </a:t>
            </a:r>
          </a:p>
          <a:p>
            <a:r>
              <a:rPr lang="en-US" dirty="0" err="1">
                <a:solidFill>
                  <a:srgbClr val="FF0000"/>
                </a:solidFill>
              </a:rPr>
              <a:t>i</a:t>
            </a:r>
            <a:r>
              <a:rPr lang="en-US" dirty="0" err="1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 – (</a:t>
            </a:r>
            <a:r>
              <a:rPr lang="en-US" dirty="0" err="1" smtClean="0"/>
              <a:t>ee</a:t>
            </a:r>
            <a:r>
              <a:rPr lang="en-US" dirty="0" smtClean="0"/>
              <a:t>) – </a:t>
            </a:r>
            <a:r>
              <a:rPr lang="en-US" dirty="0" err="1" smtClean="0"/>
              <a:t>Biewel</a:t>
            </a:r>
            <a:r>
              <a:rPr lang="en-US" dirty="0" smtClean="0"/>
              <a:t> </a:t>
            </a:r>
          </a:p>
          <a:p>
            <a:r>
              <a:rPr lang="en-US" dirty="0">
                <a:solidFill>
                  <a:srgbClr val="FF0000"/>
                </a:solidFill>
              </a:rPr>
              <a:t>g</a:t>
            </a:r>
            <a:r>
              <a:rPr lang="en-US" dirty="0" smtClean="0"/>
              <a:t> – (g/k/y) – Geld / </a:t>
            </a:r>
            <a:r>
              <a:rPr lang="en-US" dirty="0" err="1" smtClean="0"/>
              <a:t>Aag</a:t>
            </a:r>
            <a:r>
              <a:rPr lang="en-US" dirty="0" smtClean="0"/>
              <a:t> / </a:t>
            </a:r>
            <a:r>
              <a:rPr lang="en-US" dirty="0" err="1" smtClean="0"/>
              <a:t>Aage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1020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/>
              <a:t>Wie</a:t>
            </a:r>
            <a:r>
              <a:rPr lang="en-US" i="1" dirty="0"/>
              <a:t> </a:t>
            </a:r>
            <a:r>
              <a:rPr lang="en-US" i="1" dirty="0" err="1"/>
              <a:t>mer</a:t>
            </a:r>
            <a:r>
              <a:rPr lang="en-US" i="1" dirty="0"/>
              <a:t> </a:t>
            </a:r>
            <a:r>
              <a:rPr lang="en-US" i="1" dirty="0" err="1"/>
              <a:t>es</a:t>
            </a:r>
            <a:r>
              <a:rPr lang="en-US" i="1" dirty="0"/>
              <a:t> </a:t>
            </a:r>
            <a:r>
              <a:rPr lang="en-US" i="1" dirty="0" err="1"/>
              <a:t>saagt</a:t>
            </a:r>
            <a:r>
              <a:rPr lang="en-US" dirty="0"/>
              <a:t>. - Pronunciation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 smtClean="0"/>
              <a:t> – (p/b) – </a:t>
            </a:r>
            <a:r>
              <a:rPr lang="en-US" dirty="0" err="1" smtClean="0"/>
              <a:t>Paare</a:t>
            </a:r>
            <a:r>
              <a:rPr lang="en-US" dirty="0" smtClean="0"/>
              <a:t> / </a:t>
            </a:r>
            <a:r>
              <a:rPr lang="en-US" dirty="0" err="1" smtClean="0"/>
              <a:t>Lumpe</a:t>
            </a:r>
            <a:r>
              <a:rPr lang="en-US" dirty="0" smtClean="0"/>
              <a:t> </a:t>
            </a:r>
          </a:p>
          <a:p>
            <a:r>
              <a:rPr lang="en-US" dirty="0" err="1">
                <a:solidFill>
                  <a:srgbClr val="FF0000"/>
                </a:solidFill>
              </a:rPr>
              <a:t>p</a:t>
            </a:r>
            <a:r>
              <a:rPr lang="en-US" dirty="0" err="1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 – (bb) – </a:t>
            </a:r>
            <a:r>
              <a:rPr lang="en-US" dirty="0" err="1" smtClean="0"/>
              <a:t>roppe</a:t>
            </a:r>
            <a:r>
              <a:rPr lang="en-US" dirty="0" smtClean="0"/>
              <a:t> </a:t>
            </a:r>
          </a:p>
          <a:p>
            <a:r>
              <a:rPr lang="en-US" dirty="0" err="1">
                <a:solidFill>
                  <a:srgbClr val="FF0000"/>
                </a:solidFill>
              </a:rPr>
              <a:t>s</a:t>
            </a:r>
            <a:r>
              <a:rPr lang="en-US" dirty="0" err="1" smtClean="0">
                <a:solidFill>
                  <a:srgbClr val="FF0000"/>
                </a:solidFill>
              </a:rPr>
              <a:t>ch</a:t>
            </a:r>
            <a:r>
              <a:rPr lang="en-US" dirty="0" smtClean="0"/>
              <a:t> – (</a:t>
            </a:r>
            <a:r>
              <a:rPr lang="en-US" dirty="0" err="1" smtClean="0"/>
              <a:t>sh</a:t>
            </a:r>
            <a:r>
              <a:rPr lang="en-US" dirty="0" smtClean="0"/>
              <a:t>) – </a:t>
            </a:r>
            <a:r>
              <a:rPr lang="en-US" dirty="0" err="1" smtClean="0"/>
              <a:t>Schul</a:t>
            </a:r>
            <a:endParaRPr lang="en-US" dirty="0" smtClean="0"/>
          </a:p>
          <a:p>
            <a:r>
              <a:rPr lang="en-US" dirty="0">
                <a:solidFill>
                  <a:srgbClr val="FF0000"/>
                </a:solidFill>
              </a:rPr>
              <a:t>v</a:t>
            </a:r>
            <a:r>
              <a:rPr lang="en-US" dirty="0" smtClean="0"/>
              <a:t> – (f) – </a:t>
            </a:r>
            <a:r>
              <a:rPr lang="en-US" dirty="0" err="1" smtClean="0"/>
              <a:t>verrickt</a:t>
            </a:r>
            <a:endParaRPr lang="en-US" dirty="0" smtClean="0"/>
          </a:p>
          <a:p>
            <a:r>
              <a:rPr lang="en-US" dirty="0">
                <a:solidFill>
                  <a:srgbClr val="FF0000"/>
                </a:solidFill>
              </a:rPr>
              <a:t>w</a:t>
            </a:r>
            <a:r>
              <a:rPr lang="en-US" dirty="0" smtClean="0"/>
              <a:t> – (w) – </a:t>
            </a:r>
            <a:r>
              <a:rPr lang="en-US" dirty="0" err="1" smtClean="0"/>
              <a:t>Wasser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770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 smtClean="0"/>
              <a:t>Wie</a:t>
            </a:r>
            <a:r>
              <a:rPr lang="en-US" i="1" dirty="0" smtClean="0"/>
              <a:t> </a:t>
            </a:r>
            <a:r>
              <a:rPr lang="en-US" i="1" dirty="0" err="1" smtClean="0"/>
              <a:t>saagt</a:t>
            </a:r>
            <a:r>
              <a:rPr lang="en-US" i="1" dirty="0" smtClean="0"/>
              <a:t> </a:t>
            </a:r>
            <a:r>
              <a:rPr lang="en-US" i="1" dirty="0" err="1" smtClean="0"/>
              <a:t>mer</a:t>
            </a:r>
            <a:r>
              <a:rPr lang="en-US" i="1" dirty="0" smtClean="0"/>
              <a:t> </a:t>
            </a:r>
            <a:r>
              <a:rPr lang="en-US" i="1" dirty="0" err="1" smtClean="0"/>
              <a:t>selle</a:t>
            </a:r>
            <a:r>
              <a:rPr lang="en-US" i="1" dirty="0" smtClean="0"/>
              <a:t> </a:t>
            </a:r>
            <a:r>
              <a:rPr lang="en-US" i="1" dirty="0" err="1" smtClean="0"/>
              <a:t>Wadde</a:t>
            </a:r>
            <a:r>
              <a:rPr lang="en-US" i="1" dirty="0" smtClean="0"/>
              <a:t>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Fraa</a:t>
            </a:r>
            <a:r>
              <a:rPr lang="en-US" dirty="0" smtClean="0"/>
              <a:t> – the woman, wife, Mrs.</a:t>
            </a:r>
          </a:p>
          <a:p>
            <a:r>
              <a:rPr lang="en-US" dirty="0" err="1">
                <a:solidFill>
                  <a:srgbClr val="FF0000"/>
                </a:solidFill>
              </a:rPr>
              <a:t>s</a:t>
            </a:r>
            <a:r>
              <a:rPr lang="en-US" dirty="0" err="1" smtClean="0">
                <a:solidFill>
                  <a:srgbClr val="FF0000"/>
                </a:solidFill>
              </a:rPr>
              <a:t>chlecht</a:t>
            </a:r>
            <a:r>
              <a:rPr lang="en-US" dirty="0" smtClean="0"/>
              <a:t> – bad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Zeiding</a:t>
            </a:r>
            <a:r>
              <a:rPr lang="en-US" dirty="0" smtClean="0"/>
              <a:t> – newspaper</a:t>
            </a:r>
          </a:p>
          <a:p>
            <a:r>
              <a:rPr lang="en-US" dirty="0" err="1">
                <a:solidFill>
                  <a:srgbClr val="FF0000"/>
                </a:solidFill>
              </a:rPr>
              <a:t>f</a:t>
            </a:r>
            <a:r>
              <a:rPr lang="en-US" dirty="0" err="1" smtClean="0">
                <a:solidFill>
                  <a:srgbClr val="FF0000"/>
                </a:solidFill>
              </a:rPr>
              <a:t>rieh</a:t>
            </a:r>
            <a:r>
              <a:rPr lang="en-US" dirty="0" smtClean="0"/>
              <a:t> – early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Gees</a:t>
            </a:r>
            <a:r>
              <a:rPr lang="en-US" dirty="0" smtClean="0"/>
              <a:t> - goat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934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</TotalTime>
  <Words>303</Words>
  <Application>Microsoft Macintosh PowerPoint</Application>
  <PresentationFormat>On-screen Show (4:3)</PresentationFormat>
  <Paragraphs>41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PA Dutch 101</vt:lpstr>
      <vt:lpstr>Es Ah – Beh – Tset – The alpahbet</vt:lpstr>
      <vt:lpstr>Wie schreibt mer sell? –  How do you spell these words?</vt:lpstr>
      <vt:lpstr>Wie mer es saagt. - Pronunciation</vt:lpstr>
      <vt:lpstr>Wie mer es saagt. - Pronunciation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17</cp:revision>
  <dcterms:created xsi:type="dcterms:W3CDTF">2012-12-30T17:54:41Z</dcterms:created>
  <dcterms:modified xsi:type="dcterms:W3CDTF">2012-12-31T14:30:19Z</dcterms:modified>
</cp:coreProperties>
</file>