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2" r:id="rId11"/>
    <p:sldId id="270" r:id="rId12"/>
    <p:sldId id="271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35: Present Perfect Tense.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Present Perfect Tense.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Perfect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Present Perfect Tense is used in PD to express the Past Tense.</a:t>
            </a:r>
          </a:p>
          <a:p>
            <a:r>
              <a:rPr lang="en-US" dirty="0" smtClean="0"/>
              <a:t>It is formed with an auxiliary verb and the past participle.</a:t>
            </a:r>
          </a:p>
          <a:p>
            <a:r>
              <a:rPr lang="en-US" dirty="0" smtClean="0"/>
              <a:t>The two auxiliary verbs in PD are </a:t>
            </a:r>
            <a:r>
              <a:rPr lang="en-US" dirty="0" err="1" smtClean="0">
                <a:solidFill>
                  <a:srgbClr val="FF0000"/>
                </a:solidFill>
              </a:rPr>
              <a:t>hawwe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only used in situations where there is a change of position or condition.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902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Perfect Tense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word order for a past tense sentence in PD uses these equations:</a:t>
            </a:r>
          </a:p>
          <a:p>
            <a:r>
              <a:rPr lang="en-US" dirty="0"/>
              <a:t>s</a:t>
            </a:r>
            <a:r>
              <a:rPr lang="en-US" dirty="0" smtClean="0"/>
              <a:t>ubject – </a:t>
            </a:r>
            <a:r>
              <a:rPr lang="en-US" dirty="0" err="1" smtClean="0">
                <a:solidFill>
                  <a:srgbClr val="FF0000"/>
                </a:solidFill>
              </a:rPr>
              <a:t>hawwe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other stuff – </a:t>
            </a:r>
            <a:r>
              <a:rPr lang="en-US" dirty="0" smtClean="0">
                <a:solidFill>
                  <a:srgbClr val="FF0000"/>
                </a:solidFill>
              </a:rPr>
              <a:t>past  participle</a:t>
            </a:r>
            <a:r>
              <a:rPr lang="en-US" dirty="0" smtClean="0"/>
              <a:t>.</a:t>
            </a:r>
          </a:p>
          <a:p>
            <a:r>
              <a:rPr lang="en-US" dirty="0" err="1">
                <a:solidFill>
                  <a:srgbClr val="FF0000"/>
                </a:solidFill>
              </a:rPr>
              <a:t>h</a:t>
            </a:r>
            <a:r>
              <a:rPr lang="en-US" dirty="0" err="1" smtClean="0">
                <a:solidFill>
                  <a:srgbClr val="FF0000"/>
                </a:solidFill>
              </a:rPr>
              <a:t>awwe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sei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subject – other stuff – </a:t>
            </a:r>
            <a:r>
              <a:rPr lang="en-US" dirty="0" smtClean="0">
                <a:solidFill>
                  <a:srgbClr val="FF0000"/>
                </a:solidFill>
              </a:rPr>
              <a:t>past participle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hab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Deitsch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gelannt</a:t>
            </a:r>
            <a:r>
              <a:rPr lang="en-US" dirty="0" smtClean="0"/>
              <a:t>. – I learned Dutch.</a:t>
            </a:r>
          </a:p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</a:t>
            </a:r>
            <a:r>
              <a:rPr lang="en-US" dirty="0" err="1" smtClean="0"/>
              <a:t>Kanadaa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gfaahre</a:t>
            </a:r>
            <a:r>
              <a:rPr lang="en-US" dirty="0" smtClean="0"/>
              <a:t>. – He drove to Canada.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74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Past Participle: Regular 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Past Participle is formed by:</a:t>
            </a:r>
          </a:p>
          <a:p>
            <a:r>
              <a:rPr lang="en-US" dirty="0" smtClean="0"/>
              <a:t>Dropping the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</a:p>
          <a:p>
            <a:r>
              <a:rPr lang="en-US" dirty="0" smtClean="0"/>
              <a:t>Adding </a:t>
            </a:r>
            <a:r>
              <a:rPr lang="en-US" dirty="0" smtClean="0">
                <a:solidFill>
                  <a:srgbClr val="FF0000"/>
                </a:solidFill>
              </a:rPr>
              <a:t>GE</a:t>
            </a:r>
            <a:r>
              <a:rPr lang="en-US" dirty="0" smtClean="0"/>
              <a:t> to the front of the stem.</a:t>
            </a:r>
          </a:p>
          <a:p>
            <a:r>
              <a:rPr lang="en-US" dirty="0" smtClean="0"/>
              <a:t>Adding 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 to the end of the stem.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 + STEM + T</a:t>
            </a:r>
          </a:p>
          <a:p>
            <a:r>
              <a:rPr lang="en-US" dirty="0" err="1"/>
              <a:t>m</a:t>
            </a:r>
            <a:r>
              <a:rPr lang="en-US" dirty="0" err="1" smtClean="0"/>
              <a:t>ache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gemacht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97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Past Participle: </a:t>
            </a:r>
            <a:r>
              <a:rPr lang="en-US" dirty="0" smtClean="0"/>
              <a:t>Irregular </a:t>
            </a:r>
            <a:r>
              <a:rPr lang="en-US" dirty="0"/>
              <a:t>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Past Participle is formed by:</a:t>
            </a:r>
          </a:p>
          <a:p>
            <a:r>
              <a:rPr lang="en-US" dirty="0" smtClean="0"/>
              <a:t>Dropping the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</a:p>
          <a:p>
            <a:r>
              <a:rPr lang="en-US" dirty="0" smtClean="0"/>
              <a:t>Adding </a:t>
            </a:r>
            <a:r>
              <a:rPr lang="en-US" dirty="0" smtClean="0">
                <a:solidFill>
                  <a:srgbClr val="FF0000"/>
                </a:solidFill>
              </a:rPr>
              <a:t>GE</a:t>
            </a:r>
            <a:r>
              <a:rPr lang="en-US" dirty="0" smtClean="0"/>
              <a:t> to the front of the stem.</a:t>
            </a:r>
          </a:p>
          <a:p>
            <a:r>
              <a:rPr lang="en-US" dirty="0" smtClean="0"/>
              <a:t>Adding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to the end of the stem.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 + STEM + E</a:t>
            </a:r>
          </a:p>
          <a:p>
            <a:r>
              <a:rPr lang="en-US" dirty="0"/>
              <a:t>l</a:t>
            </a:r>
            <a:r>
              <a:rPr lang="en-US" dirty="0" smtClean="0"/>
              <a:t>ese = </a:t>
            </a:r>
            <a:r>
              <a:rPr lang="en-US" dirty="0" err="1" smtClean="0">
                <a:solidFill>
                  <a:srgbClr val="FF0000"/>
                </a:solidFill>
              </a:rPr>
              <a:t>gelese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In most </a:t>
            </a:r>
            <a:r>
              <a:rPr lang="en-US" dirty="0" err="1" smtClean="0">
                <a:solidFill>
                  <a:srgbClr val="FF0000"/>
                </a:solidFill>
              </a:rPr>
              <a:t>Irr</a:t>
            </a:r>
            <a:r>
              <a:rPr lang="en-US" dirty="0" smtClean="0">
                <a:solidFill>
                  <a:srgbClr val="FF0000"/>
                </a:solidFill>
              </a:rPr>
              <a:t>. Verbs, the stem changes spelling!</a:t>
            </a:r>
          </a:p>
          <a:p>
            <a:r>
              <a:rPr lang="en-US" dirty="0" err="1">
                <a:solidFill>
                  <a:srgbClr val="FF0000"/>
                </a:solidFill>
              </a:rPr>
              <a:t>l</a:t>
            </a:r>
            <a:r>
              <a:rPr lang="en-US" dirty="0" err="1" smtClean="0">
                <a:solidFill>
                  <a:srgbClr val="FF0000"/>
                </a:solidFill>
              </a:rPr>
              <a:t>aafe</a:t>
            </a:r>
            <a:r>
              <a:rPr lang="en-US" dirty="0" smtClean="0">
                <a:solidFill>
                  <a:srgbClr val="FF0000"/>
                </a:solidFill>
              </a:rPr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geloffe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These must be memorized or looked up in a dictionary!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782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to form Past Participles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Reg. Verbs ending in a </a:t>
            </a:r>
            <a:r>
              <a:rPr lang="en-US" dirty="0" smtClean="0">
                <a:solidFill>
                  <a:srgbClr val="FF0000"/>
                </a:solidFill>
              </a:rPr>
              <a:t>consonant + LE</a:t>
            </a:r>
            <a:r>
              <a:rPr lang="en-US" dirty="0" smtClean="0"/>
              <a:t>, drop the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and add an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before the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, then add 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r</a:t>
            </a:r>
            <a:r>
              <a:rPr lang="en-US" dirty="0" err="1" smtClean="0"/>
              <a:t>echle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gerechelt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(calculate)</a:t>
            </a:r>
            <a:endParaRPr lang="en-US" dirty="0"/>
          </a:p>
          <a:p>
            <a:r>
              <a:rPr lang="en-US" dirty="0" smtClean="0"/>
              <a:t>Reg. Verbs whose stem end in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, change the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d</a:t>
            </a:r>
            <a:r>
              <a:rPr lang="en-US" dirty="0" err="1" smtClean="0"/>
              <a:t>eide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gedeit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(point)</a:t>
            </a:r>
          </a:p>
          <a:p>
            <a:r>
              <a:rPr lang="en-US" dirty="0" smtClean="0"/>
              <a:t>Reg. Verbs whose stems end in </a:t>
            </a:r>
            <a:r>
              <a:rPr lang="en-US" dirty="0" smtClean="0">
                <a:solidFill>
                  <a:srgbClr val="FF0000"/>
                </a:solidFill>
              </a:rPr>
              <a:t>DD</a:t>
            </a:r>
            <a:r>
              <a:rPr lang="en-US" dirty="0" smtClean="0"/>
              <a:t>, change the </a:t>
            </a:r>
            <a:r>
              <a:rPr lang="en-US" dirty="0" smtClean="0">
                <a:solidFill>
                  <a:srgbClr val="FF0000"/>
                </a:solidFill>
              </a:rPr>
              <a:t>DD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0000"/>
                </a:solidFill>
              </a:rPr>
              <a:t>TT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a</a:t>
            </a:r>
            <a:r>
              <a:rPr lang="en-US" dirty="0" err="1" smtClean="0"/>
              <a:t>ndwadde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geandwatt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(answer)</a:t>
            </a:r>
          </a:p>
        </p:txBody>
      </p:sp>
    </p:spTree>
    <p:extLst>
      <p:ext uri="{BB962C8B-B14F-4D97-AF65-F5344CB8AC3E}">
        <p14:creationId xmlns:p14="http://schemas.microsoft.com/office/powerpoint/2010/main" val="2905159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to form Past Participles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Verbs that begin with the letters </a:t>
            </a:r>
            <a:r>
              <a:rPr lang="en-US" dirty="0" smtClean="0">
                <a:solidFill>
                  <a:srgbClr val="FF0000"/>
                </a:solidFill>
              </a:rPr>
              <a:t>H,F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only take a 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en-US" dirty="0" smtClean="0"/>
              <a:t> instead of </a:t>
            </a:r>
            <a:r>
              <a:rPr lang="en-US" dirty="0" smtClean="0">
                <a:solidFill>
                  <a:srgbClr val="FF0000"/>
                </a:solidFill>
              </a:rPr>
              <a:t>GE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h</a:t>
            </a:r>
            <a:r>
              <a:rPr lang="en-US" dirty="0" err="1" smtClean="0"/>
              <a:t>eesse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gheese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(call) GH = K sound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itze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gsotze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(sit)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chwetze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gschwetzt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(talk)</a:t>
            </a:r>
          </a:p>
          <a:p>
            <a:r>
              <a:rPr lang="en-US" dirty="0" smtClean="0"/>
              <a:t>The prefix </a:t>
            </a:r>
            <a:r>
              <a:rPr lang="en-US" dirty="0" smtClean="0">
                <a:solidFill>
                  <a:srgbClr val="FF0000"/>
                </a:solidFill>
              </a:rPr>
              <a:t>GE</a:t>
            </a:r>
            <a:r>
              <a:rPr lang="en-US" dirty="0" smtClean="0"/>
              <a:t> is dropped altogether  before some stems beginning with 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g</a:t>
            </a:r>
            <a:r>
              <a:rPr lang="en-US" dirty="0" err="1" smtClean="0"/>
              <a:t>ewwe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gewwe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err="1"/>
              <a:t>g</a:t>
            </a:r>
            <a:r>
              <a:rPr lang="en-US" dirty="0" err="1" smtClean="0"/>
              <a:t>eh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gange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277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to form Past Participles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smtClean="0">
                <a:solidFill>
                  <a:srgbClr val="FF0000"/>
                </a:solidFill>
              </a:rPr>
              <a:t>GE</a:t>
            </a:r>
            <a:r>
              <a:rPr lang="en-US" dirty="0" smtClean="0"/>
              <a:t> is added to a verb with an </a:t>
            </a:r>
            <a:r>
              <a:rPr lang="en-US" dirty="0" smtClean="0">
                <a:solidFill>
                  <a:srgbClr val="FF0000"/>
                </a:solidFill>
              </a:rPr>
              <a:t>inseparable prefix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v</a:t>
            </a:r>
            <a:r>
              <a:rPr lang="en-US" dirty="0" err="1" smtClean="0"/>
              <a:t>erschteh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verschtanne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err="1"/>
              <a:t>b</a:t>
            </a:r>
            <a:r>
              <a:rPr lang="en-US" dirty="0" err="1" smtClean="0"/>
              <a:t>ezaahle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bezaahlt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If a verb has a </a:t>
            </a:r>
            <a:r>
              <a:rPr lang="en-US" dirty="0" smtClean="0">
                <a:solidFill>
                  <a:srgbClr val="FF0000"/>
                </a:solidFill>
              </a:rPr>
              <a:t>separable prefix</a:t>
            </a:r>
            <a:r>
              <a:rPr lang="en-US" dirty="0" smtClean="0"/>
              <a:t>, the prefix is attached to the front of the past participle:</a:t>
            </a:r>
          </a:p>
          <a:p>
            <a:pPr lvl="1"/>
            <a:r>
              <a:rPr lang="en-US" dirty="0" err="1"/>
              <a:t>u</a:t>
            </a:r>
            <a:r>
              <a:rPr lang="en-US" dirty="0" err="1" smtClean="0"/>
              <a:t>ffschteh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uffgschtanne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err="1"/>
              <a:t>r</a:t>
            </a:r>
            <a:r>
              <a:rPr lang="en-US" dirty="0" err="1" smtClean="0"/>
              <a:t>umlaafe</a:t>
            </a:r>
            <a:r>
              <a:rPr lang="en-US" dirty="0" smtClean="0"/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rumgeloffe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94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Perfect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building sentences in the Present Perfect Tense, it is vital that you are able to form the Past Participle. </a:t>
            </a:r>
          </a:p>
          <a:p>
            <a:r>
              <a:rPr lang="en-US" dirty="0" smtClean="0"/>
              <a:t>A dictionary will help you! All dictionaries will give the Past Participle with each verb.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o go – </a:t>
            </a:r>
            <a:r>
              <a:rPr lang="en-US" dirty="0" err="1" smtClean="0">
                <a:solidFill>
                  <a:srgbClr val="FF0000"/>
                </a:solidFill>
              </a:rPr>
              <a:t>geh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gange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pp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456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has been the case before, </a:t>
            </a:r>
            <a:r>
              <a:rPr lang="en-US" dirty="0" smtClean="0">
                <a:solidFill>
                  <a:srgbClr val="FF0000"/>
                </a:solidFill>
              </a:rPr>
              <a:t>SEI</a:t>
            </a:r>
            <a:r>
              <a:rPr lang="en-US" dirty="0" smtClean="0"/>
              <a:t> has its own separate past tense.</a:t>
            </a:r>
          </a:p>
          <a:p>
            <a:r>
              <a:rPr lang="en-US" dirty="0" smtClean="0"/>
              <a:t>You can use: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+ </a:t>
            </a:r>
            <a:r>
              <a:rPr lang="en-US" dirty="0" err="1" smtClean="0">
                <a:solidFill>
                  <a:srgbClr val="FF0000"/>
                </a:solidFill>
              </a:rPr>
              <a:t>gewese</a:t>
            </a:r>
            <a:r>
              <a:rPr lang="en-US" dirty="0" smtClean="0"/>
              <a:t>, but most PD use the following form: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389623"/>
              </p:ext>
            </p:extLst>
          </p:nvPr>
        </p:nvGraphicFramePr>
        <p:xfrm>
          <a:off x="669388" y="4159935"/>
          <a:ext cx="7723696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0924"/>
                <a:gridCol w="1930924"/>
                <a:gridCol w="1930924"/>
                <a:gridCol w="193092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waar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waare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waarscht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waart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sie</a:t>
                      </a:r>
                      <a:r>
                        <a:rPr lang="en-US" sz="3200" dirty="0" smtClean="0"/>
                        <a:t>/</a:t>
                      </a:r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waar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waare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748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Perfect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Die Susan </a:t>
            </a:r>
            <a:r>
              <a:rPr lang="en-US" dirty="0" err="1" smtClean="0"/>
              <a:t>froogt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Daadi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Die Susan </a:t>
            </a:r>
            <a:r>
              <a:rPr lang="en-US" dirty="0" smtClean="0">
                <a:solidFill>
                  <a:srgbClr val="FF0000"/>
                </a:solidFill>
              </a:rPr>
              <a:t>hot</a:t>
            </a:r>
            <a:r>
              <a:rPr lang="en-US" dirty="0" smtClean="0"/>
              <a:t> </a:t>
            </a:r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Daadi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gfroogt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Chris </a:t>
            </a:r>
            <a:r>
              <a:rPr lang="en-US" dirty="0" err="1" smtClean="0"/>
              <a:t>schpielt</a:t>
            </a:r>
            <a:r>
              <a:rPr lang="en-US" dirty="0" smtClean="0"/>
              <a:t>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Gitar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Chris </a:t>
            </a:r>
            <a:r>
              <a:rPr lang="en-US" dirty="0" smtClean="0">
                <a:solidFill>
                  <a:srgbClr val="FF0000"/>
                </a:solidFill>
              </a:rPr>
              <a:t>hot</a:t>
            </a:r>
            <a:r>
              <a:rPr lang="en-US" dirty="0" smtClean="0"/>
              <a:t>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Gitar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gschpielt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Mann un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faahre</a:t>
            </a:r>
            <a:r>
              <a:rPr lang="en-US" dirty="0" smtClean="0"/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Reading.</a:t>
            </a:r>
          </a:p>
          <a:p>
            <a:r>
              <a:rPr lang="en-US" dirty="0" smtClean="0"/>
              <a:t>Der Mann un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sin</a:t>
            </a:r>
            <a:r>
              <a:rPr lang="en-US" dirty="0" smtClean="0"/>
              <a:t> </a:t>
            </a:r>
            <a:r>
              <a:rPr lang="en-US" dirty="0" err="1" smtClean="0"/>
              <a:t>nooch</a:t>
            </a:r>
            <a:r>
              <a:rPr lang="en-US" dirty="0" smtClean="0"/>
              <a:t> Reading </a:t>
            </a:r>
            <a:r>
              <a:rPr lang="en-US" dirty="0" err="1" smtClean="0">
                <a:solidFill>
                  <a:srgbClr val="FF0000"/>
                </a:solidFill>
              </a:rPr>
              <a:t>gfaahre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2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– Practice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helf</a:t>
            </a:r>
            <a:r>
              <a:rPr lang="en-US" dirty="0" smtClean="0"/>
              <a:t> </a:t>
            </a:r>
            <a:r>
              <a:rPr lang="en-US" dirty="0" err="1" smtClean="0"/>
              <a:t>meinre</a:t>
            </a:r>
            <a:r>
              <a:rPr lang="en-US" dirty="0" smtClean="0"/>
              <a:t> </a:t>
            </a:r>
            <a:r>
              <a:rPr lang="en-US" dirty="0" err="1" smtClean="0"/>
              <a:t>Mudder</a:t>
            </a:r>
            <a:r>
              <a:rPr lang="en-US" dirty="0" smtClean="0"/>
              <a:t> in der </a:t>
            </a:r>
            <a:r>
              <a:rPr lang="en-US" dirty="0" err="1" smtClean="0"/>
              <a:t>Kich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hab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mtClean="0"/>
              <a:t>meinre</a:t>
            </a:r>
            <a:r>
              <a:rPr lang="en-US" dirty="0" smtClean="0"/>
              <a:t> </a:t>
            </a:r>
            <a:r>
              <a:rPr lang="en-US" dirty="0" err="1" smtClean="0"/>
              <a:t>Mudder</a:t>
            </a:r>
            <a:r>
              <a:rPr lang="en-US" dirty="0" smtClean="0"/>
              <a:t> in der </a:t>
            </a:r>
            <a:r>
              <a:rPr lang="en-US" dirty="0" err="1" smtClean="0"/>
              <a:t>Kich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gholfe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</a:t>
            </a:r>
            <a:r>
              <a:rPr lang="en-US" dirty="0" err="1" smtClean="0"/>
              <a:t>Onkel</a:t>
            </a:r>
            <a:r>
              <a:rPr lang="en-US" dirty="0" smtClean="0"/>
              <a:t> </a:t>
            </a:r>
            <a:r>
              <a:rPr lang="en-US" dirty="0" err="1" smtClean="0"/>
              <a:t>kummt</a:t>
            </a:r>
            <a:r>
              <a:rPr lang="en-US" dirty="0" smtClean="0"/>
              <a:t> am </a:t>
            </a:r>
            <a:r>
              <a:rPr lang="en-US" dirty="0" err="1" smtClean="0"/>
              <a:t>Freidaag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Der </a:t>
            </a:r>
            <a:r>
              <a:rPr lang="en-US" dirty="0" err="1" smtClean="0"/>
              <a:t>Onkel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am </a:t>
            </a:r>
            <a:r>
              <a:rPr lang="en-US" dirty="0" err="1" smtClean="0"/>
              <a:t>Freidaag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kumme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Kinner</a:t>
            </a:r>
            <a:r>
              <a:rPr lang="en-US" dirty="0" smtClean="0"/>
              <a:t> </a:t>
            </a:r>
            <a:r>
              <a:rPr lang="en-US" dirty="0" err="1" smtClean="0"/>
              <a:t>drinke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 Lemonade.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Kinner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hen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 Lemonade </a:t>
            </a:r>
            <a:r>
              <a:rPr lang="en-US" dirty="0" err="1" smtClean="0">
                <a:solidFill>
                  <a:srgbClr val="FF0000"/>
                </a:solidFill>
              </a:rPr>
              <a:t>gedrunke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22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</TotalTime>
  <Words>646</Words>
  <Application>Microsoft Macintosh PowerPoint</Application>
  <PresentationFormat>On-screen Show (4:3)</PresentationFormat>
  <Paragraphs>89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PA Dutch 101</vt:lpstr>
      <vt:lpstr>Present Perfect Tense</vt:lpstr>
      <vt:lpstr>Present Perfect Tense</vt:lpstr>
      <vt:lpstr>The Past Participle: Regular Verbs</vt:lpstr>
      <vt:lpstr>The Past Participle: Irregular Verbs</vt:lpstr>
      <vt:lpstr>Rules to form Past Participles</vt:lpstr>
      <vt:lpstr>Rules to form Past Participles</vt:lpstr>
      <vt:lpstr>Rules to form Past Participles</vt:lpstr>
      <vt:lpstr>Present Perfect Tense</vt:lpstr>
      <vt:lpstr>Sei</vt:lpstr>
      <vt:lpstr>Present Perfect Tense</vt:lpstr>
      <vt:lpstr>Iewing – Practice 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118</cp:revision>
  <dcterms:created xsi:type="dcterms:W3CDTF">2012-12-30T17:54:41Z</dcterms:created>
  <dcterms:modified xsi:type="dcterms:W3CDTF">2013-01-06T12:57:30Z</dcterms:modified>
</cp:coreProperties>
</file>