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34: Two-Way Prepositions.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Two-Way Prepositions.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we addressed in previous videos, there are three cases in PD:</a:t>
            </a:r>
          </a:p>
          <a:p>
            <a:r>
              <a:rPr lang="en-US" dirty="0" smtClean="0"/>
              <a:t>Nominative – subject (Video 12)</a:t>
            </a:r>
          </a:p>
          <a:p>
            <a:r>
              <a:rPr lang="en-US" dirty="0" smtClean="0"/>
              <a:t>Accusative – direct object (Video 17)</a:t>
            </a:r>
          </a:p>
          <a:p>
            <a:r>
              <a:rPr lang="en-US" dirty="0" smtClean="0"/>
              <a:t>Dative – indirect object (Video 25)</a:t>
            </a:r>
          </a:p>
          <a:p>
            <a:r>
              <a:rPr lang="en-US" dirty="0" smtClean="0"/>
              <a:t>We also learned that there are ACC and DAT prepositions.</a:t>
            </a:r>
          </a:p>
        </p:txBody>
      </p:sp>
    </p:spTree>
    <p:extLst>
      <p:ext uri="{BB962C8B-B14F-4D97-AF65-F5344CB8AC3E}">
        <p14:creationId xmlns:p14="http://schemas.microsoft.com/office/powerpoint/2010/main" val="3216688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Two-Way Prepositions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There is a set of prepositions that use the Dative or the Accusative case, depending on the particular situation.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DATIVE</a:t>
            </a:r>
            <a:r>
              <a:rPr lang="en-US" dirty="0" smtClean="0"/>
              <a:t>: when used with a verb that </a:t>
            </a:r>
            <a:r>
              <a:rPr lang="en-US" dirty="0" smtClean="0">
                <a:solidFill>
                  <a:srgbClr val="FF0000"/>
                </a:solidFill>
              </a:rPr>
              <a:t>DOES NOT </a:t>
            </a:r>
            <a:r>
              <a:rPr lang="en-US" dirty="0" smtClean="0"/>
              <a:t>indicate motion into or out of a place. Ask the question, Where? </a:t>
            </a:r>
            <a:r>
              <a:rPr lang="en-US" i="1" dirty="0" smtClean="0"/>
              <a:t>Wu?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ACCUSATIVE</a:t>
            </a:r>
            <a:r>
              <a:rPr lang="en-US" dirty="0" smtClean="0"/>
              <a:t>: when used with a verb that </a:t>
            </a:r>
            <a:r>
              <a:rPr lang="en-US" dirty="0" smtClean="0">
                <a:solidFill>
                  <a:srgbClr val="FF0000"/>
                </a:solidFill>
              </a:rPr>
              <a:t>DOES</a:t>
            </a:r>
            <a:r>
              <a:rPr lang="en-US" dirty="0" smtClean="0"/>
              <a:t> indicate motion toward a specific point or direction. Ask the question, Where to? </a:t>
            </a:r>
            <a:r>
              <a:rPr lang="en-US" i="1" dirty="0" smtClean="0"/>
              <a:t>Wu </a:t>
            </a:r>
            <a:r>
              <a:rPr lang="en-US" i="1" dirty="0" err="1" smtClean="0"/>
              <a:t>anne</a:t>
            </a:r>
            <a:r>
              <a:rPr lang="en-US" i="1" dirty="0" smtClean="0"/>
              <a:t>?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163824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Two-Way Prepositions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dirty="0" smtClean="0"/>
              <a:t> – at, on (vertical surfaces)</a:t>
            </a:r>
          </a:p>
          <a:p>
            <a:r>
              <a:rPr lang="en-US" dirty="0" err="1">
                <a:solidFill>
                  <a:srgbClr val="FF0000"/>
                </a:solidFill>
              </a:rPr>
              <a:t>g</a:t>
            </a:r>
            <a:r>
              <a:rPr lang="en-US" dirty="0" err="1" smtClean="0">
                <a:solidFill>
                  <a:srgbClr val="FF0000"/>
                </a:solidFill>
              </a:rPr>
              <a:t>schwischich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between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hinnich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behind</a:t>
            </a:r>
          </a:p>
          <a:p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dirty="0" smtClean="0"/>
              <a:t> – in, into</a:t>
            </a:r>
          </a:p>
          <a:p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 err="1" smtClean="0">
                <a:solidFill>
                  <a:srgbClr val="FF0000"/>
                </a:solidFill>
              </a:rPr>
              <a:t>wwer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over, above, past, after, across</a:t>
            </a:r>
          </a:p>
          <a:p>
            <a:r>
              <a:rPr lang="en-US" dirty="0" err="1">
                <a:solidFill>
                  <a:srgbClr val="FF0000"/>
                </a:solidFill>
              </a:rPr>
              <a:t>n</a:t>
            </a:r>
            <a:r>
              <a:rPr lang="en-US" dirty="0" err="1" smtClean="0">
                <a:solidFill>
                  <a:srgbClr val="FF0000"/>
                </a:solidFill>
              </a:rPr>
              <a:t>ewwe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newwich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next to, near</a:t>
            </a:r>
          </a:p>
          <a:p>
            <a:r>
              <a:rPr lang="en-US" dirty="0" err="1">
                <a:solidFill>
                  <a:srgbClr val="FF0000"/>
                </a:solidFill>
              </a:rPr>
              <a:t>u</a:t>
            </a:r>
            <a:r>
              <a:rPr lang="en-US" dirty="0" err="1" smtClean="0">
                <a:solidFill>
                  <a:srgbClr val="FF0000"/>
                </a:solidFill>
              </a:rPr>
              <a:t>ff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on (horizontal surfaces), upon</a:t>
            </a:r>
          </a:p>
          <a:p>
            <a:r>
              <a:rPr lang="en-US" dirty="0" err="1">
                <a:solidFill>
                  <a:srgbClr val="FF0000"/>
                </a:solidFill>
              </a:rPr>
              <a:t>u</a:t>
            </a:r>
            <a:r>
              <a:rPr lang="en-US" dirty="0" err="1" smtClean="0">
                <a:solidFill>
                  <a:srgbClr val="FF0000"/>
                </a:solidFill>
              </a:rPr>
              <a:t>nnich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under</a:t>
            </a:r>
          </a:p>
          <a:p>
            <a:r>
              <a:rPr lang="en-US" dirty="0" err="1">
                <a:solidFill>
                  <a:srgbClr val="FF0000"/>
                </a:solidFill>
              </a:rPr>
              <a:t>v</a:t>
            </a:r>
            <a:r>
              <a:rPr lang="en-US" dirty="0" err="1" smtClean="0">
                <a:solidFill>
                  <a:srgbClr val="FF0000"/>
                </a:solidFill>
              </a:rPr>
              <a:t>ar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before, in front of, ago, of (telling time)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871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Dative Contractions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n + </a:t>
            </a:r>
            <a:r>
              <a:rPr lang="en-US" dirty="0" err="1" smtClean="0"/>
              <a:t>dem</a:t>
            </a:r>
            <a:r>
              <a:rPr lang="en-US" dirty="0" smtClean="0"/>
              <a:t> = </a:t>
            </a:r>
            <a:r>
              <a:rPr lang="en-US" dirty="0" smtClean="0">
                <a:solidFill>
                  <a:srgbClr val="FF0000"/>
                </a:solidFill>
              </a:rPr>
              <a:t>am</a:t>
            </a:r>
          </a:p>
          <a:p>
            <a:r>
              <a:rPr lang="en-US" dirty="0"/>
              <a:t>a</a:t>
            </a:r>
            <a:r>
              <a:rPr lang="en-US" dirty="0" smtClean="0"/>
              <a:t>n + me = </a:t>
            </a:r>
            <a:r>
              <a:rPr lang="en-US" dirty="0" err="1" smtClean="0">
                <a:solidFill>
                  <a:srgbClr val="FF0000"/>
                </a:solidFill>
              </a:rPr>
              <a:t>amme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/>
              <a:t>i</a:t>
            </a:r>
            <a:r>
              <a:rPr lang="en-US" dirty="0" smtClean="0"/>
              <a:t>n + </a:t>
            </a:r>
            <a:r>
              <a:rPr lang="en-US" dirty="0" err="1" smtClean="0"/>
              <a:t>dem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im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/>
              <a:t>i</a:t>
            </a:r>
            <a:r>
              <a:rPr lang="en-US" dirty="0" smtClean="0"/>
              <a:t>n + me = </a:t>
            </a:r>
            <a:r>
              <a:rPr lang="en-US" dirty="0" err="1" smtClean="0">
                <a:solidFill>
                  <a:srgbClr val="FF0000"/>
                </a:solidFill>
              </a:rPr>
              <a:t>imme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/>
              <a:t>v</a:t>
            </a:r>
            <a:r>
              <a:rPr lang="en-US" dirty="0" err="1"/>
              <a:t>a</a:t>
            </a:r>
            <a:r>
              <a:rPr lang="en-US" dirty="0" err="1" smtClean="0"/>
              <a:t>r</a:t>
            </a:r>
            <a:r>
              <a:rPr lang="en-US" dirty="0" smtClean="0"/>
              <a:t> + </a:t>
            </a:r>
            <a:r>
              <a:rPr lang="en-US" dirty="0" err="1" smtClean="0"/>
              <a:t>dem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varm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82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Accusative Contractions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</a:t>
            </a:r>
            <a:r>
              <a:rPr lang="en-US" dirty="0" smtClean="0"/>
              <a:t>n + </a:t>
            </a:r>
            <a:r>
              <a:rPr lang="en-US" dirty="0" err="1" smtClean="0"/>
              <a:t>es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ans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/>
              <a:t>h</a:t>
            </a:r>
            <a:r>
              <a:rPr lang="en-US" dirty="0" err="1" smtClean="0"/>
              <a:t>innich</a:t>
            </a:r>
            <a:r>
              <a:rPr lang="en-US" dirty="0" smtClean="0"/>
              <a:t> + </a:t>
            </a:r>
            <a:r>
              <a:rPr lang="en-US" dirty="0" err="1" smtClean="0"/>
              <a:t>es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hinnichs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/>
              <a:t>i</a:t>
            </a:r>
            <a:r>
              <a:rPr lang="en-US" dirty="0" smtClean="0"/>
              <a:t>n + </a:t>
            </a:r>
            <a:r>
              <a:rPr lang="en-US" dirty="0" err="1" smtClean="0"/>
              <a:t>es</a:t>
            </a:r>
            <a:r>
              <a:rPr lang="en-US" dirty="0"/>
              <a:t> </a:t>
            </a:r>
            <a:r>
              <a:rPr lang="en-US" dirty="0" smtClean="0"/>
              <a:t>= </a:t>
            </a:r>
            <a:r>
              <a:rPr lang="en-US" dirty="0" smtClean="0">
                <a:solidFill>
                  <a:srgbClr val="FF0000"/>
                </a:solidFill>
              </a:rPr>
              <a:t>ins</a:t>
            </a:r>
          </a:p>
          <a:p>
            <a:r>
              <a:rPr lang="en-US" dirty="0" err="1"/>
              <a:t>i</a:t>
            </a:r>
            <a:r>
              <a:rPr lang="en-US" dirty="0" err="1" smtClean="0"/>
              <a:t>wwer</a:t>
            </a:r>
            <a:r>
              <a:rPr lang="en-US" dirty="0" smtClean="0"/>
              <a:t> + </a:t>
            </a:r>
            <a:r>
              <a:rPr lang="en-US" dirty="0" err="1" smtClean="0"/>
              <a:t>es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iwwers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/>
              <a:t>n</a:t>
            </a:r>
            <a:r>
              <a:rPr lang="en-US" dirty="0" err="1" smtClean="0"/>
              <a:t>ewwich</a:t>
            </a:r>
            <a:r>
              <a:rPr lang="en-US" dirty="0" smtClean="0"/>
              <a:t> + </a:t>
            </a:r>
            <a:r>
              <a:rPr lang="en-US" dirty="0" err="1" smtClean="0"/>
              <a:t>es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newwichs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/>
              <a:t>u</a:t>
            </a:r>
            <a:r>
              <a:rPr lang="en-US" dirty="0" err="1" smtClean="0"/>
              <a:t>ff</a:t>
            </a:r>
            <a:r>
              <a:rPr lang="en-US" dirty="0" smtClean="0"/>
              <a:t> + </a:t>
            </a:r>
            <a:r>
              <a:rPr lang="en-US" dirty="0" err="1" smtClean="0"/>
              <a:t>es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uffs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/>
              <a:t>u</a:t>
            </a:r>
            <a:r>
              <a:rPr lang="en-US" dirty="0" err="1" smtClean="0"/>
              <a:t>nnich</a:t>
            </a:r>
            <a:r>
              <a:rPr lang="en-US" dirty="0" smtClean="0"/>
              <a:t> + </a:t>
            </a:r>
            <a:r>
              <a:rPr lang="en-US" dirty="0" err="1" smtClean="0"/>
              <a:t>es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unnichs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/>
              <a:t>v</a:t>
            </a:r>
            <a:r>
              <a:rPr lang="en-US" dirty="0" err="1" smtClean="0"/>
              <a:t>ar</a:t>
            </a:r>
            <a:r>
              <a:rPr lang="en-US" dirty="0" smtClean="0"/>
              <a:t> + </a:t>
            </a:r>
            <a:r>
              <a:rPr lang="en-US" dirty="0" err="1" smtClean="0"/>
              <a:t>es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vars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375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to Remember!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Ask the question: is there motion?</a:t>
            </a:r>
          </a:p>
          <a:p>
            <a:r>
              <a:rPr lang="en-US" dirty="0" smtClean="0"/>
              <a:t>YES – </a:t>
            </a:r>
            <a:r>
              <a:rPr lang="en-US" dirty="0" smtClean="0">
                <a:solidFill>
                  <a:srgbClr val="FF0000"/>
                </a:solidFill>
              </a:rPr>
              <a:t>ACCUSATIVE</a:t>
            </a:r>
          </a:p>
          <a:p>
            <a:r>
              <a:rPr lang="en-US" dirty="0" smtClean="0"/>
              <a:t>NO - </a:t>
            </a:r>
            <a:r>
              <a:rPr lang="en-US" dirty="0" smtClean="0">
                <a:solidFill>
                  <a:srgbClr val="FF0000"/>
                </a:solidFill>
              </a:rPr>
              <a:t>DATIVE</a:t>
            </a:r>
          </a:p>
          <a:p>
            <a:r>
              <a:rPr lang="en-US" dirty="0" smtClean="0"/>
              <a:t>Determine the Gender of the Noun associated with the Two-Way Preposition!</a:t>
            </a:r>
          </a:p>
          <a:p>
            <a:r>
              <a:rPr lang="en-US" dirty="0" smtClean="0"/>
              <a:t>Provide the correct Article!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283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Two-Way Prepositions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wuhnt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an </a:t>
            </a:r>
            <a:r>
              <a:rPr lang="en-US" dirty="0" err="1" smtClean="0">
                <a:solidFill>
                  <a:srgbClr val="FF0000"/>
                </a:solidFill>
              </a:rPr>
              <a:t>em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Eck.</a:t>
            </a:r>
          </a:p>
          <a:p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geht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an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Eck.</a:t>
            </a:r>
          </a:p>
          <a:p>
            <a:r>
              <a:rPr lang="en-US" dirty="0" smtClean="0"/>
              <a:t>Die </a:t>
            </a:r>
            <a:r>
              <a:rPr lang="en-US" dirty="0" err="1" smtClean="0"/>
              <a:t>Maschien</a:t>
            </a:r>
            <a:r>
              <a:rPr lang="en-US" dirty="0" smtClean="0"/>
              <a:t> </a:t>
            </a:r>
            <a:r>
              <a:rPr lang="en-US" dirty="0" err="1" smtClean="0"/>
              <a:t>schteht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hinnich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Haus</a:t>
            </a:r>
            <a:r>
              <a:rPr lang="en-US" dirty="0" smtClean="0"/>
              <a:t>.</a:t>
            </a:r>
          </a:p>
          <a:p>
            <a:r>
              <a:rPr lang="en-US" dirty="0" smtClean="0"/>
              <a:t>Die </a:t>
            </a:r>
            <a:r>
              <a:rPr lang="en-US" dirty="0" err="1" smtClean="0"/>
              <a:t>Maschien</a:t>
            </a:r>
            <a:r>
              <a:rPr lang="en-US" dirty="0" smtClean="0"/>
              <a:t> </a:t>
            </a:r>
            <a:r>
              <a:rPr lang="en-US" dirty="0" err="1" smtClean="0"/>
              <a:t>faahrt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hinnich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Haus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Es</a:t>
            </a:r>
            <a:r>
              <a:rPr lang="en-US" dirty="0" smtClean="0"/>
              <a:t> Kind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unnich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Disch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Es</a:t>
            </a:r>
            <a:r>
              <a:rPr lang="en-US" dirty="0" smtClean="0"/>
              <a:t> Kind </a:t>
            </a:r>
            <a:r>
              <a:rPr lang="en-US" dirty="0" err="1" smtClean="0"/>
              <a:t>laaft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unnich</a:t>
            </a:r>
            <a:r>
              <a:rPr lang="en-US" dirty="0" smtClean="0">
                <a:solidFill>
                  <a:srgbClr val="FF0000"/>
                </a:solidFill>
              </a:rPr>
              <a:t> der</a:t>
            </a:r>
            <a:r>
              <a:rPr lang="en-US" dirty="0" smtClean="0"/>
              <a:t> </a:t>
            </a:r>
            <a:r>
              <a:rPr lang="en-US" dirty="0" err="1" smtClean="0"/>
              <a:t>Disch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Die </a:t>
            </a:r>
            <a:r>
              <a:rPr lang="en-US" dirty="0" err="1" smtClean="0"/>
              <a:t>Schulsack</a:t>
            </a:r>
            <a:r>
              <a:rPr lang="en-US" dirty="0" smtClean="0"/>
              <a:t> </a:t>
            </a:r>
            <a:r>
              <a:rPr lang="en-US" dirty="0" err="1" smtClean="0"/>
              <a:t>legt</a:t>
            </a:r>
            <a:r>
              <a:rPr lang="en-US" dirty="0" smtClean="0"/>
              <a:t> </a:t>
            </a:r>
            <a:r>
              <a:rPr lang="en-US" dirty="0" err="1" smtClean="0"/>
              <a:t>uff</a:t>
            </a:r>
            <a:r>
              <a:rPr lang="en-US" dirty="0" smtClean="0"/>
              <a:t> ___ (the) </a:t>
            </a:r>
            <a:r>
              <a:rPr lang="en-US" dirty="0" err="1" smtClean="0"/>
              <a:t>Bett</a:t>
            </a:r>
            <a:r>
              <a:rPr lang="en-US" dirty="0" smtClean="0"/>
              <a:t> (n).</a:t>
            </a:r>
          </a:p>
          <a:p>
            <a:r>
              <a:rPr lang="en-US" dirty="0" smtClean="0"/>
              <a:t>Die </a:t>
            </a:r>
            <a:r>
              <a:rPr lang="en-US" dirty="0" err="1" smtClean="0"/>
              <a:t>Schulsack</a:t>
            </a:r>
            <a:r>
              <a:rPr lang="en-US" dirty="0" smtClean="0"/>
              <a:t> </a:t>
            </a:r>
            <a:r>
              <a:rPr lang="en-US" dirty="0" err="1" smtClean="0"/>
              <a:t>legt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uff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Bett</a:t>
            </a:r>
            <a:r>
              <a:rPr lang="en-US" dirty="0" smtClean="0"/>
              <a:t>.</a:t>
            </a:r>
          </a:p>
          <a:p>
            <a:r>
              <a:rPr lang="en-US" dirty="0" smtClean="0"/>
              <a:t>Mir </a:t>
            </a:r>
            <a:r>
              <a:rPr lang="en-US" dirty="0" err="1" smtClean="0"/>
              <a:t>schwimme</a:t>
            </a:r>
            <a:r>
              <a:rPr lang="en-US" dirty="0" smtClean="0"/>
              <a:t> </a:t>
            </a:r>
            <a:r>
              <a:rPr lang="en-US" dirty="0" err="1" smtClean="0"/>
              <a:t>iwwer</a:t>
            </a:r>
            <a:r>
              <a:rPr lang="en-US" dirty="0" smtClean="0"/>
              <a:t> ___ (the) </a:t>
            </a:r>
            <a:r>
              <a:rPr lang="en-US" dirty="0" err="1" smtClean="0"/>
              <a:t>Wasserloch</a:t>
            </a:r>
            <a:r>
              <a:rPr lang="en-US" dirty="0" smtClean="0"/>
              <a:t> (n).</a:t>
            </a:r>
          </a:p>
          <a:p>
            <a:r>
              <a:rPr lang="en-US" dirty="0" smtClean="0"/>
              <a:t>Mir </a:t>
            </a:r>
            <a:r>
              <a:rPr lang="en-US" dirty="0" err="1" smtClean="0"/>
              <a:t>schwimme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iwwer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Wasserloch</a:t>
            </a:r>
            <a:r>
              <a:rPr lang="en-US" dirty="0" smtClean="0"/>
              <a:t>.</a:t>
            </a:r>
          </a:p>
          <a:p>
            <a:r>
              <a:rPr lang="en-US" dirty="0" smtClean="0"/>
              <a:t>Die </a:t>
            </a:r>
            <a:r>
              <a:rPr lang="en-US" dirty="0" err="1" smtClean="0"/>
              <a:t>Uhr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an ___ (the) Wand (f).</a:t>
            </a:r>
          </a:p>
          <a:p>
            <a:r>
              <a:rPr lang="en-US" dirty="0" smtClean="0"/>
              <a:t>Die </a:t>
            </a:r>
            <a:r>
              <a:rPr lang="en-US" dirty="0" err="1" smtClean="0"/>
              <a:t>Uhr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an der </a:t>
            </a:r>
            <a:r>
              <a:rPr lang="en-US" dirty="0" smtClean="0"/>
              <a:t>Wand.</a:t>
            </a:r>
          </a:p>
          <a:p>
            <a:r>
              <a:rPr lang="en-US" dirty="0" smtClean="0"/>
              <a:t>Der Bill </a:t>
            </a:r>
            <a:r>
              <a:rPr lang="en-US" dirty="0" err="1" smtClean="0"/>
              <a:t>geht</a:t>
            </a:r>
            <a:r>
              <a:rPr lang="en-US" dirty="0" smtClean="0"/>
              <a:t> </a:t>
            </a:r>
            <a:r>
              <a:rPr lang="en-US" dirty="0" err="1" smtClean="0"/>
              <a:t>hinnich</a:t>
            </a:r>
            <a:r>
              <a:rPr lang="en-US" dirty="0" smtClean="0"/>
              <a:t> ___ (the) </a:t>
            </a:r>
            <a:r>
              <a:rPr lang="en-US" dirty="0" err="1" smtClean="0"/>
              <a:t>Haus</a:t>
            </a:r>
            <a:r>
              <a:rPr lang="en-US" dirty="0" smtClean="0"/>
              <a:t> (n).</a:t>
            </a:r>
          </a:p>
          <a:p>
            <a:r>
              <a:rPr lang="en-US" dirty="0" smtClean="0"/>
              <a:t>Der Bill </a:t>
            </a:r>
            <a:r>
              <a:rPr lang="en-US" dirty="0" err="1" smtClean="0"/>
              <a:t>geht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hinnich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Haus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919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</TotalTime>
  <Words>465</Words>
  <Application>Microsoft Macintosh PowerPoint</Application>
  <PresentationFormat>On-screen Show (4:3)</PresentationFormat>
  <Paragraphs>63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PA Dutch 101</vt:lpstr>
      <vt:lpstr>Cases </vt:lpstr>
      <vt:lpstr>Two-Way Prepositions</vt:lpstr>
      <vt:lpstr>Two-Way Prepositions</vt:lpstr>
      <vt:lpstr>Dative Contractions</vt:lpstr>
      <vt:lpstr>Accusative Contractions</vt:lpstr>
      <vt:lpstr>Things to Remember!</vt:lpstr>
      <vt:lpstr>Two-Way Prepositions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111</cp:revision>
  <dcterms:created xsi:type="dcterms:W3CDTF">2012-12-30T17:54:41Z</dcterms:created>
  <dcterms:modified xsi:type="dcterms:W3CDTF">2013-01-05T18:32:52Z</dcterms:modified>
</cp:coreProperties>
</file>