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4/12/13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0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4/12/13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28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4/12/13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7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4/12/13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36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4/12/13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6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4/12/13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20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4/12/13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45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4/12/13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6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4/12/13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4/12/13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7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4/12/13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2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009E4-5BC4-BB4E-8B22-2C905228E699}" type="datetimeFigureOut">
              <a:rPr lang="en-US" smtClean="0"/>
              <a:t>4/12/13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5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x sig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675" y="3559054"/>
            <a:ext cx="3161657" cy="31616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6347"/>
            <a:ext cx="7772400" cy="1470025"/>
          </a:xfrm>
        </p:spPr>
        <p:txBody>
          <a:bodyPr/>
          <a:lstStyle/>
          <a:p>
            <a:r>
              <a:rPr lang="en-US" dirty="0" smtClean="0"/>
              <a:t>PA Dutch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86500"/>
            <a:ext cx="77724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Video 33: Comparative and Superlative.</a:t>
            </a:r>
          </a:p>
          <a:p>
            <a:r>
              <a:rPr lang="en-US" i="1" dirty="0" smtClean="0">
                <a:solidFill>
                  <a:srgbClr val="FF0000"/>
                </a:solidFill>
              </a:rPr>
              <a:t>Comparative and Superlative.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94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English, the ending </a:t>
            </a:r>
            <a:r>
              <a:rPr lang="en-US" dirty="0" smtClean="0">
                <a:solidFill>
                  <a:srgbClr val="FF0000"/>
                </a:solidFill>
              </a:rPr>
              <a:t>–ER </a:t>
            </a:r>
            <a:r>
              <a:rPr lang="en-US" dirty="0" smtClean="0"/>
              <a:t>is normally added to the end of an adjective to form the Comparative:</a:t>
            </a:r>
          </a:p>
          <a:p>
            <a:r>
              <a:rPr lang="en-US" dirty="0"/>
              <a:t>s</a:t>
            </a:r>
            <a:r>
              <a:rPr lang="en-US" dirty="0" smtClean="0"/>
              <a:t>mall – </a:t>
            </a:r>
            <a:r>
              <a:rPr lang="en-US" dirty="0" smtClean="0">
                <a:solidFill>
                  <a:srgbClr val="FF0000"/>
                </a:solidFill>
              </a:rPr>
              <a:t>smaller</a:t>
            </a:r>
            <a:r>
              <a:rPr lang="en-US" dirty="0" smtClean="0"/>
              <a:t>       great – </a:t>
            </a:r>
            <a:r>
              <a:rPr lang="en-US" dirty="0" smtClean="0">
                <a:solidFill>
                  <a:srgbClr val="FF0000"/>
                </a:solidFill>
              </a:rPr>
              <a:t>greater</a:t>
            </a:r>
          </a:p>
          <a:p>
            <a:r>
              <a:rPr lang="en-US" dirty="0" smtClean="0"/>
              <a:t>In PD, the Comparative is formed by adding    </a:t>
            </a:r>
            <a:r>
              <a:rPr lang="en-US" dirty="0" smtClean="0">
                <a:solidFill>
                  <a:srgbClr val="FF0000"/>
                </a:solidFill>
              </a:rPr>
              <a:t>– ER </a:t>
            </a:r>
            <a:r>
              <a:rPr lang="en-US" dirty="0" smtClean="0"/>
              <a:t>as well:</a:t>
            </a:r>
          </a:p>
          <a:p>
            <a:r>
              <a:rPr lang="en-US" dirty="0" err="1"/>
              <a:t>r</a:t>
            </a:r>
            <a:r>
              <a:rPr lang="en-US" dirty="0" err="1" smtClean="0"/>
              <a:t>eich</a:t>
            </a:r>
            <a:r>
              <a:rPr lang="en-US" dirty="0" smtClean="0"/>
              <a:t> – </a:t>
            </a:r>
            <a:r>
              <a:rPr lang="en-US" dirty="0" err="1" smtClean="0">
                <a:solidFill>
                  <a:srgbClr val="FF0000"/>
                </a:solidFill>
              </a:rPr>
              <a:t>reicher</a:t>
            </a:r>
            <a:r>
              <a:rPr lang="en-US" dirty="0" smtClean="0"/>
              <a:t>        </a:t>
            </a:r>
            <a:r>
              <a:rPr lang="en-US" dirty="0" err="1" smtClean="0"/>
              <a:t>langsam</a:t>
            </a:r>
            <a:r>
              <a:rPr lang="en-US" dirty="0" smtClean="0"/>
              <a:t> – </a:t>
            </a:r>
            <a:r>
              <a:rPr lang="en-US" dirty="0" err="1" smtClean="0">
                <a:solidFill>
                  <a:srgbClr val="FF0000"/>
                </a:solidFill>
              </a:rPr>
              <a:t>langsamer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8739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Superlative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English, the ending </a:t>
            </a:r>
            <a:r>
              <a:rPr lang="en-US" dirty="0" smtClean="0">
                <a:solidFill>
                  <a:srgbClr val="FF0000"/>
                </a:solidFill>
              </a:rPr>
              <a:t>–EST</a:t>
            </a:r>
            <a:r>
              <a:rPr lang="en-US" dirty="0" smtClean="0"/>
              <a:t> is normally added to the end of an adjective to form the Superlative:</a:t>
            </a:r>
          </a:p>
          <a:p>
            <a:r>
              <a:rPr lang="en-US" dirty="0"/>
              <a:t>s</a:t>
            </a:r>
            <a:r>
              <a:rPr lang="en-US" dirty="0" smtClean="0"/>
              <a:t>mall – </a:t>
            </a:r>
            <a:r>
              <a:rPr lang="en-US" dirty="0" smtClean="0">
                <a:solidFill>
                  <a:srgbClr val="FF0000"/>
                </a:solidFill>
              </a:rPr>
              <a:t>smallest</a:t>
            </a:r>
            <a:r>
              <a:rPr lang="en-US" dirty="0" smtClean="0"/>
              <a:t>     great – </a:t>
            </a:r>
            <a:r>
              <a:rPr lang="en-US" dirty="0" smtClean="0">
                <a:solidFill>
                  <a:srgbClr val="FF0000"/>
                </a:solidFill>
              </a:rPr>
              <a:t>greatest </a:t>
            </a:r>
          </a:p>
          <a:p>
            <a:r>
              <a:rPr lang="en-US" dirty="0" smtClean="0"/>
              <a:t>In PD, the Superlative is formed by adding the ending </a:t>
            </a:r>
            <a:r>
              <a:rPr lang="en-US" dirty="0" smtClean="0">
                <a:solidFill>
                  <a:srgbClr val="FF0000"/>
                </a:solidFill>
              </a:rPr>
              <a:t>–SCHT</a:t>
            </a:r>
            <a:r>
              <a:rPr lang="en-US" dirty="0" smtClean="0"/>
              <a:t> and placing an </a:t>
            </a:r>
            <a:r>
              <a:rPr lang="en-US" dirty="0" smtClean="0">
                <a:solidFill>
                  <a:srgbClr val="FF0000"/>
                </a:solidFill>
              </a:rPr>
              <a:t>ES</a:t>
            </a:r>
            <a:r>
              <a:rPr lang="en-US" dirty="0" smtClean="0"/>
              <a:t> in front of the Superlative:</a:t>
            </a:r>
          </a:p>
          <a:p>
            <a:r>
              <a:rPr lang="en-US" dirty="0" err="1"/>
              <a:t>n</a:t>
            </a:r>
            <a:r>
              <a:rPr lang="en-US" dirty="0" err="1" smtClean="0"/>
              <a:t>ei</a:t>
            </a:r>
            <a:r>
              <a:rPr lang="en-US" dirty="0" smtClean="0"/>
              <a:t> – </a:t>
            </a:r>
            <a:r>
              <a:rPr lang="en-US" dirty="0" err="1" smtClean="0">
                <a:solidFill>
                  <a:srgbClr val="FF0000"/>
                </a:solidFill>
              </a:rPr>
              <a:t>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neischt</a:t>
            </a:r>
            <a:r>
              <a:rPr lang="en-US" dirty="0" smtClean="0"/>
              <a:t>     </a:t>
            </a:r>
            <a:r>
              <a:rPr lang="en-US" dirty="0" err="1" smtClean="0"/>
              <a:t>dumm</a:t>
            </a:r>
            <a:r>
              <a:rPr lang="en-US" dirty="0" smtClean="0"/>
              <a:t> – </a:t>
            </a:r>
            <a:r>
              <a:rPr lang="en-US" dirty="0" err="1" smtClean="0">
                <a:solidFill>
                  <a:srgbClr val="FF0000"/>
                </a:solidFill>
              </a:rPr>
              <a:t>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dummscht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951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Superlative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Don’t forget about special adjective rules discussed in Video 32.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872857"/>
              </p:ext>
            </p:extLst>
          </p:nvPr>
        </p:nvGraphicFramePr>
        <p:xfrm>
          <a:off x="583568" y="2855692"/>
          <a:ext cx="8103232" cy="3017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25808"/>
                <a:gridCol w="2025808"/>
                <a:gridCol w="2025808"/>
                <a:gridCol w="2025808"/>
              </a:tblGrid>
              <a:tr h="37084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Comp.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Super.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 to W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lieb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liewer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es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liebscht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 to</a:t>
                      </a:r>
                      <a:r>
                        <a:rPr lang="en-US" sz="2400" baseline="0" dirty="0" smtClean="0"/>
                        <a:t> 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laut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lauder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es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laudscht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Drop 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heess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heesser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es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heesscht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E, before L or R maybe</a:t>
                      </a:r>
                      <a:r>
                        <a:rPr lang="en-US" sz="2400" baseline="0" dirty="0" smtClean="0"/>
                        <a:t> dropped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deier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deirer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es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deierscht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9839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Irregulars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PD adjectives not only add endings to form the Comparative and the Superlative, but also change stem vowels: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7952940"/>
              </p:ext>
            </p:extLst>
          </p:nvPr>
        </p:nvGraphicFramePr>
        <p:xfrm>
          <a:off x="875351" y="3309635"/>
          <a:ext cx="7811448" cy="2895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03816"/>
                <a:gridCol w="2603816"/>
                <a:gridCol w="2603816"/>
              </a:tblGrid>
              <a:tr h="370840"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Comp.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Super.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alt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elder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es</a:t>
                      </a:r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eldscht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kalt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kelder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es</a:t>
                      </a:r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keldscht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lang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lenger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es</a:t>
                      </a:r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lengscht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waarm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weermer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es</a:t>
                      </a:r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weermscht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0762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Irregulars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PD adjectives not only add endings to form the Comparative and the Superlative, but also change stem vowels: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093377"/>
              </p:ext>
            </p:extLst>
          </p:nvPr>
        </p:nvGraphicFramePr>
        <p:xfrm>
          <a:off x="875351" y="3309635"/>
          <a:ext cx="7811448" cy="2895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2783"/>
                <a:gridCol w="2523075"/>
                <a:gridCol w="3005590"/>
              </a:tblGrid>
              <a:tr h="370840"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Comp.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Super.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schpot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schpeeder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es</a:t>
                      </a:r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schpeedscht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hoch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heecher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es</a:t>
                      </a:r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heechscht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gross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greesser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es</a:t>
                      </a:r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greesscht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yung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yinger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es</a:t>
                      </a:r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yingscht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5591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Irregulars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adjectives completely change in the Comparative and Superlative forms: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1086468"/>
              </p:ext>
            </p:extLst>
          </p:nvPr>
        </p:nvGraphicFramePr>
        <p:xfrm>
          <a:off x="1235792" y="3250397"/>
          <a:ext cx="6590889" cy="173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90265"/>
                <a:gridCol w="2849186"/>
                <a:gridCol w="2351438"/>
              </a:tblGrid>
              <a:tr h="370840"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Comp.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Super.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gut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besser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es</a:t>
                      </a:r>
                      <a:r>
                        <a:rPr lang="en-US" sz="32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3200" baseline="0" dirty="0" err="1" smtClean="0">
                          <a:solidFill>
                            <a:srgbClr val="FF0000"/>
                          </a:solidFill>
                        </a:rPr>
                        <a:t>besscht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viel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meh, </a:t>
                      </a:r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mehner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es</a:t>
                      </a:r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menscht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66967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Phrases using Comp and Super.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form the phrase </a:t>
            </a:r>
            <a:r>
              <a:rPr lang="en-US" dirty="0" err="1" smtClean="0">
                <a:solidFill>
                  <a:srgbClr val="FF0000"/>
                </a:solidFill>
              </a:rPr>
              <a:t>as___as</a:t>
            </a:r>
            <a:r>
              <a:rPr lang="en-US" dirty="0" smtClean="0"/>
              <a:t> in PD, use the phrase </a:t>
            </a:r>
            <a:r>
              <a:rPr lang="en-US" dirty="0" err="1" smtClean="0">
                <a:solidFill>
                  <a:srgbClr val="FF0000"/>
                </a:solidFill>
              </a:rPr>
              <a:t>so___as</a:t>
            </a:r>
            <a:r>
              <a:rPr lang="en-US" dirty="0" smtClean="0"/>
              <a:t>.</a:t>
            </a:r>
          </a:p>
          <a:p>
            <a:r>
              <a:rPr lang="en-US" dirty="0" smtClean="0"/>
              <a:t>Mei </a:t>
            </a:r>
            <a:r>
              <a:rPr lang="en-US" dirty="0" err="1" smtClean="0"/>
              <a:t>Bruder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so gross as </a:t>
            </a:r>
            <a:r>
              <a:rPr lang="en-US" dirty="0" err="1" smtClean="0"/>
              <a:t>ich</a:t>
            </a:r>
            <a:r>
              <a:rPr lang="en-US" dirty="0" smtClean="0"/>
              <a:t>.</a:t>
            </a:r>
          </a:p>
          <a:p>
            <a:r>
              <a:rPr lang="en-US" dirty="0" smtClean="0"/>
              <a:t>To continue the phrase in the Comp, drop the </a:t>
            </a:r>
            <a:r>
              <a:rPr lang="en-US" dirty="0" smtClean="0">
                <a:solidFill>
                  <a:srgbClr val="FF0000"/>
                </a:solidFill>
              </a:rPr>
              <a:t>so</a:t>
            </a:r>
            <a:r>
              <a:rPr lang="en-US" dirty="0" smtClean="0"/>
              <a:t>:</a:t>
            </a:r>
          </a:p>
          <a:p>
            <a:r>
              <a:rPr lang="en-US" dirty="0" smtClean="0"/>
              <a:t>Mei </a:t>
            </a:r>
            <a:r>
              <a:rPr lang="en-US" dirty="0" err="1" smtClean="0"/>
              <a:t>Bruder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greesser</a:t>
            </a:r>
            <a:r>
              <a:rPr lang="en-US" dirty="0" smtClean="0">
                <a:solidFill>
                  <a:srgbClr val="FF0000"/>
                </a:solidFill>
              </a:rPr>
              <a:t> as </a:t>
            </a:r>
            <a:r>
              <a:rPr lang="en-US" dirty="0" err="1" smtClean="0"/>
              <a:t>ich</a:t>
            </a:r>
            <a:r>
              <a:rPr lang="en-US" dirty="0" smtClean="0"/>
              <a:t>.</a:t>
            </a:r>
          </a:p>
          <a:p>
            <a:r>
              <a:rPr lang="en-US" dirty="0" smtClean="0"/>
              <a:t>To continue the phrase in the Superlative:</a:t>
            </a:r>
          </a:p>
          <a:p>
            <a:r>
              <a:rPr lang="en-US" dirty="0" smtClean="0"/>
              <a:t>Mei </a:t>
            </a:r>
            <a:r>
              <a:rPr lang="en-US" dirty="0" err="1" smtClean="0"/>
              <a:t>Bruder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greesscht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257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Iewing</a:t>
            </a:r>
            <a:r>
              <a:rPr lang="en-US" dirty="0" smtClean="0"/>
              <a:t> -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Give the correct Comparative Forms:</a:t>
            </a:r>
          </a:p>
          <a:p>
            <a:r>
              <a:rPr lang="en-US" dirty="0" smtClean="0"/>
              <a:t>Mei </a:t>
            </a:r>
            <a:r>
              <a:rPr lang="en-US" dirty="0" err="1" smtClean="0"/>
              <a:t>Grossmudder</a:t>
            </a:r>
            <a:r>
              <a:rPr lang="en-US" dirty="0" smtClean="0"/>
              <a:t> </a:t>
            </a:r>
            <a:r>
              <a:rPr lang="en-US" dirty="0" err="1" smtClean="0"/>
              <a:t>ihr</a:t>
            </a:r>
            <a:r>
              <a:rPr lang="en-US" dirty="0" smtClean="0"/>
              <a:t> </a:t>
            </a:r>
            <a:r>
              <a:rPr lang="en-US" dirty="0" err="1" smtClean="0"/>
              <a:t>Kuche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___ (</a:t>
            </a:r>
            <a:r>
              <a:rPr lang="en-US" dirty="0" err="1" smtClean="0"/>
              <a:t>siess</a:t>
            </a:r>
            <a:r>
              <a:rPr lang="en-US" dirty="0" smtClean="0"/>
              <a:t>) as </a:t>
            </a:r>
            <a:r>
              <a:rPr lang="en-US" dirty="0" err="1" smtClean="0"/>
              <a:t>dei</a:t>
            </a:r>
            <a:r>
              <a:rPr lang="en-US" dirty="0" smtClean="0"/>
              <a:t> </a:t>
            </a:r>
            <a:r>
              <a:rPr lang="en-US" dirty="0" err="1" smtClean="0"/>
              <a:t>Grossmudders</a:t>
            </a:r>
            <a:r>
              <a:rPr lang="en-US" dirty="0" smtClean="0"/>
              <a:t>.</a:t>
            </a:r>
          </a:p>
          <a:p>
            <a:r>
              <a:rPr lang="en-US" dirty="0"/>
              <a:t>Mei </a:t>
            </a:r>
            <a:r>
              <a:rPr lang="en-US" dirty="0" err="1"/>
              <a:t>Grossmudder</a:t>
            </a:r>
            <a:r>
              <a:rPr lang="en-US" dirty="0"/>
              <a:t> </a:t>
            </a:r>
            <a:r>
              <a:rPr lang="en-US" smtClean="0"/>
              <a:t>ihr </a:t>
            </a:r>
            <a:r>
              <a:rPr lang="en-US" dirty="0" err="1"/>
              <a:t>Kuche</a:t>
            </a:r>
            <a:r>
              <a:rPr lang="en-US" dirty="0"/>
              <a:t> </a:t>
            </a:r>
            <a:r>
              <a:rPr lang="en-US" dirty="0" err="1"/>
              <a:t>iss</a:t>
            </a:r>
            <a:r>
              <a:rPr lang="en-US" dirty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siesser</a:t>
            </a:r>
            <a:r>
              <a:rPr lang="en-US" dirty="0" smtClean="0"/>
              <a:t> </a:t>
            </a:r>
            <a:r>
              <a:rPr lang="en-US" dirty="0"/>
              <a:t>as </a:t>
            </a:r>
            <a:r>
              <a:rPr lang="en-US" dirty="0" err="1"/>
              <a:t>dei</a:t>
            </a:r>
            <a:r>
              <a:rPr lang="en-US" dirty="0"/>
              <a:t> </a:t>
            </a:r>
            <a:r>
              <a:rPr lang="en-US" dirty="0" err="1"/>
              <a:t>Grossmudders</a:t>
            </a:r>
            <a:r>
              <a:rPr lang="en-US" dirty="0" smtClean="0"/>
              <a:t>.</a:t>
            </a:r>
          </a:p>
          <a:p>
            <a:r>
              <a:rPr lang="en-US" dirty="0" smtClean="0"/>
              <a:t>Europe </a:t>
            </a:r>
            <a:r>
              <a:rPr lang="en-US" dirty="0" err="1" smtClean="0"/>
              <a:t>iss</a:t>
            </a:r>
            <a:r>
              <a:rPr lang="en-US" dirty="0" smtClean="0"/>
              <a:t> ___ (alt) as </a:t>
            </a:r>
            <a:r>
              <a:rPr lang="en-US" dirty="0" err="1" smtClean="0"/>
              <a:t>Nordamerikaa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Europe </a:t>
            </a:r>
            <a:r>
              <a:rPr lang="en-US" dirty="0" err="1"/>
              <a:t>iss</a:t>
            </a:r>
            <a:r>
              <a:rPr lang="en-US" dirty="0"/>
              <a:t> </a:t>
            </a:r>
            <a:r>
              <a:rPr lang="en-US" dirty="0" smtClean="0">
                <a:solidFill>
                  <a:srgbClr val="FF0000"/>
                </a:solidFill>
              </a:rPr>
              <a:t>elder</a:t>
            </a:r>
            <a:r>
              <a:rPr lang="en-US" dirty="0" smtClean="0"/>
              <a:t> as </a:t>
            </a:r>
            <a:r>
              <a:rPr lang="en-US" dirty="0" err="1"/>
              <a:t>Nordamerikaa</a:t>
            </a:r>
            <a:r>
              <a:rPr lang="en-US" dirty="0"/>
              <a:t>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07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Iewing</a:t>
            </a:r>
            <a:r>
              <a:rPr lang="en-US" dirty="0" smtClean="0"/>
              <a:t> -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Give the correct Superlative Form:</a:t>
            </a:r>
          </a:p>
          <a:p>
            <a:r>
              <a:rPr lang="en-US" dirty="0" err="1" smtClean="0"/>
              <a:t>Rockmyusick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____ (</a:t>
            </a:r>
            <a:r>
              <a:rPr lang="en-US" dirty="0" err="1" smtClean="0"/>
              <a:t>laut</a:t>
            </a:r>
            <a:r>
              <a:rPr lang="en-US" dirty="0" smtClean="0"/>
              <a:t>).</a:t>
            </a:r>
          </a:p>
          <a:p>
            <a:r>
              <a:rPr lang="en-US" dirty="0" err="1" smtClean="0"/>
              <a:t>Rockmyusick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laudscht</a:t>
            </a:r>
            <a:r>
              <a:rPr lang="en-US" dirty="0" smtClean="0"/>
              <a:t>.</a:t>
            </a:r>
          </a:p>
          <a:p>
            <a:r>
              <a:rPr lang="en-US" dirty="0" smtClean="0"/>
              <a:t>PD </a:t>
            </a:r>
            <a:r>
              <a:rPr lang="en-US" dirty="0" err="1" smtClean="0"/>
              <a:t>Schwetze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____ (gut).</a:t>
            </a:r>
          </a:p>
          <a:p>
            <a:r>
              <a:rPr lang="en-US" dirty="0" err="1" smtClean="0"/>
              <a:t>Deitsch</a:t>
            </a:r>
            <a:r>
              <a:rPr lang="en-US" dirty="0" smtClean="0"/>
              <a:t> </a:t>
            </a:r>
            <a:r>
              <a:rPr lang="en-US" dirty="0" err="1" smtClean="0"/>
              <a:t>Schwete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(</a:t>
            </a:r>
            <a:r>
              <a:rPr lang="en-US" dirty="0" err="1" smtClean="0"/>
              <a:t>es</a:t>
            </a:r>
            <a:r>
              <a:rPr lang="en-US" dirty="0" smtClean="0"/>
              <a:t>) </a:t>
            </a:r>
            <a:r>
              <a:rPr lang="en-US" dirty="0" err="1" smtClean="0">
                <a:solidFill>
                  <a:srgbClr val="FF0000"/>
                </a:solidFill>
              </a:rPr>
              <a:t>besscht</a:t>
            </a:r>
            <a:r>
              <a:rPr lang="en-US" dirty="0" smtClean="0"/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206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Bis</a:t>
            </a:r>
            <a:r>
              <a:rPr lang="en-US" dirty="0" smtClean="0"/>
              <a:t> die </a:t>
            </a:r>
            <a:r>
              <a:rPr lang="en-US" dirty="0" err="1" smtClean="0"/>
              <a:t>naegschde</a:t>
            </a:r>
            <a:r>
              <a:rPr lang="en-US" dirty="0" smtClean="0"/>
              <a:t> Video,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608244"/>
            <a:ext cx="7964742" cy="1752600"/>
          </a:xfrm>
        </p:spPr>
        <p:txBody>
          <a:bodyPr>
            <a:normAutofit/>
          </a:bodyPr>
          <a:lstStyle/>
          <a:p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Macht’s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gut un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schwetzt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Deitsch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endParaRPr lang="en-US" sz="4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3838" y="5054024"/>
            <a:ext cx="714570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E-</a:t>
            </a:r>
            <a:r>
              <a:rPr lang="en-US" sz="3200" dirty="0" err="1"/>
              <a:t>Poscht</a:t>
            </a:r>
            <a:r>
              <a:rPr lang="en-US" sz="3200" dirty="0"/>
              <a:t> </a:t>
            </a:r>
            <a:r>
              <a:rPr lang="en-US" sz="3200" dirty="0" err="1" smtClean="0"/>
              <a:t>schreiwe</a:t>
            </a:r>
            <a:r>
              <a:rPr lang="en-US" sz="3200" dirty="0"/>
              <a:t>: </a:t>
            </a:r>
            <a:r>
              <a:rPr lang="en-US" sz="3200" dirty="0" err="1"/>
              <a:t>busterpa@yahoo.com</a:t>
            </a:r>
            <a:endParaRPr lang="en-US" sz="3200" dirty="0"/>
          </a:p>
        </p:txBody>
      </p:sp>
      <p:pic>
        <p:nvPicPr>
          <p:cNvPr id="3" name="Picture 2" descr="dist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480" y="326334"/>
            <a:ext cx="2492547" cy="214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2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437</TotalTime>
  <Words>442</Words>
  <Application>Microsoft Macintosh PowerPoint</Application>
  <PresentationFormat>On-screen Show (4:3)</PresentationFormat>
  <Paragraphs>97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PA Dutch 101</vt:lpstr>
      <vt:lpstr>Comparative</vt:lpstr>
      <vt:lpstr>Superlative</vt:lpstr>
      <vt:lpstr>Superlative</vt:lpstr>
      <vt:lpstr>Irregulars</vt:lpstr>
      <vt:lpstr>Irregulars</vt:lpstr>
      <vt:lpstr>Irregulars</vt:lpstr>
      <vt:lpstr>Phrases using Comp and Super.</vt:lpstr>
      <vt:lpstr>Iewing - Practice</vt:lpstr>
      <vt:lpstr>Iewing - Practice</vt:lpstr>
      <vt:lpstr>Bis die naegschde Video,</vt:lpstr>
    </vt:vector>
  </TitlesOfParts>
  <Company>kcsd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 Dutch 101</dc:title>
  <dc:creator>Doug Madenford</dc:creator>
  <cp:lastModifiedBy>Doug Madenford</cp:lastModifiedBy>
  <cp:revision>107</cp:revision>
  <dcterms:created xsi:type="dcterms:W3CDTF">2012-12-30T17:54:41Z</dcterms:created>
  <dcterms:modified xsi:type="dcterms:W3CDTF">2013-04-12T22:23:20Z</dcterms:modified>
</cp:coreProperties>
</file>