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2" r:id="rId3"/>
    <p:sldId id="263" r:id="rId4"/>
    <p:sldId id="264" r:id="rId5"/>
    <p:sldId id="267" r:id="rId6"/>
    <p:sldId id="265" r:id="rId7"/>
    <p:sldId id="268" r:id="rId8"/>
    <p:sldId id="266" r:id="rId9"/>
    <p:sldId id="269" r:id="rId10"/>
    <p:sldId id="270" r:id="rId11"/>
    <p:sldId id="271" r:id="rId12"/>
    <p:sldId id="272" r:id="rId13"/>
    <p:sldId id="273" r:id="rId14"/>
    <p:sldId id="261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4" d="100"/>
          <a:sy n="74" d="100"/>
        </p:scale>
        <p:origin x="-164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printerSettings" Target="printerSettings/printerSettings1.bin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4/1/13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1075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4/1/13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2289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4/1/13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2715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4/1/13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3363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4/1/13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7699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4/1/13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6205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4/1/13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6455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4/1/13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7663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4/1/13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677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4/1/13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6712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4/1/13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026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6009E4-5BC4-BB4E-8B22-2C905228E699}" type="datetimeFigureOut">
              <a:rPr lang="en-US" smtClean="0"/>
              <a:t>4/1/13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855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ex sign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6675" y="3559054"/>
            <a:ext cx="3161657" cy="316165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96347"/>
            <a:ext cx="7772400" cy="1470025"/>
          </a:xfrm>
        </p:spPr>
        <p:txBody>
          <a:bodyPr/>
          <a:lstStyle/>
          <a:p>
            <a:r>
              <a:rPr lang="en-US" dirty="0" smtClean="0"/>
              <a:t>PA Dutch 101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2286500"/>
            <a:ext cx="7772400" cy="1752600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Video 32: Adjective Endings.</a:t>
            </a:r>
          </a:p>
          <a:p>
            <a:r>
              <a:rPr lang="en-US" i="1" dirty="0" smtClean="0">
                <a:solidFill>
                  <a:srgbClr val="FF0000"/>
                </a:solidFill>
              </a:rPr>
              <a:t>Adjective Endings.</a:t>
            </a:r>
            <a:endParaRPr lang="en-US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29486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Adjective Endings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English as in PD, adjectives are used to describe a noun.</a:t>
            </a:r>
          </a:p>
          <a:p>
            <a:r>
              <a:rPr lang="en-US" dirty="0" smtClean="0"/>
              <a:t>In English, adjectives are generally used after linking verbs or immediately before nouns.</a:t>
            </a:r>
          </a:p>
          <a:p>
            <a:r>
              <a:rPr lang="en-US" dirty="0" smtClean="0"/>
              <a:t>After a linking verb:</a:t>
            </a:r>
          </a:p>
          <a:p>
            <a:r>
              <a:rPr lang="en-US" dirty="0" smtClean="0"/>
              <a:t>The house </a:t>
            </a:r>
            <a:r>
              <a:rPr lang="en-US" dirty="0" smtClean="0">
                <a:solidFill>
                  <a:srgbClr val="FF0000"/>
                </a:solidFill>
              </a:rPr>
              <a:t>is big</a:t>
            </a:r>
            <a:r>
              <a:rPr lang="en-US" dirty="0" smtClean="0"/>
              <a:t>.</a:t>
            </a:r>
          </a:p>
          <a:p>
            <a:r>
              <a:rPr lang="en-US" dirty="0" smtClean="0"/>
              <a:t>Before a noun:</a:t>
            </a:r>
          </a:p>
          <a:p>
            <a:r>
              <a:rPr lang="en-US" dirty="0" smtClean="0"/>
              <a:t>The </a:t>
            </a:r>
            <a:r>
              <a:rPr lang="en-US" dirty="0" smtClean="0">
                <a:solidFill>
                  <a:srgbClr val="FF0000"/>
                </a:solidFill>
              </a:rPr>
              <a:t>big house</a:t>
            </a:r>
            <a:r>
              <a:rPr lang="en-US" dirty="0" smtClean="0"/>
              <a:t>...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88911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Adjective Endings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PD, adjectives that follow linking verbs do not take an ending:</a:t>
            </a:r>
          </a:p>
          <a:p>
            <a:r>
              <a:rPr lang="en-US" dirty="0" err="1" smtClean="0"/>
              <a:t>Es</a:t>
            </a:r>
            <a:r>
              <a:rPr lang="en-US" dirty="0" smtClean="0"/>
              <a:t> </a:t>
            </a:r>
            <a:r>
              <a:rPr lang="en-US" dirty="0" err="1" smtClean="0"/>
              <a:t>Haus</a:t>
            </a:r>
            <a:r>
              <a:rPr lang="en-US" dirty="0" smtClean="0"/>
              <a:t> </a:t>
            </a:r>
            <a:r>
              <a:rPr lang="en-US" dirty="0" err="1" smtClean="0">
                <a:solidFill>
                  <a:srgbClr val="FF0000"/>
                </a:solidFill>
              </a:rPr>
              <a:t>iss</a:t>
            </a:r>
            <a:r>
              <a:rPr lang="en-US" dirty="0" smtClean="0">
                <a:solidFill>
                  <a:srgbClr val="FF0000"/>
                </a:solidFill>
              </a:rPr>
              <a:t> gross</a:t>
            </a:r>
            <a:r>
              <a:rPr lang="en-US" dirty="0" smtClean="0"/>
              <a:t>.</a:t>
            </a:r>
          </a:p>
          <a:p>
            <a:r>
              <a:rPr lang="en-US" dirty="0" smtClean="0"/>
              <a:t>However, adjectives that precede nouns take special endings. </a:t>
            </a:r>
            <a:endParaRPr lang="en-US" dirty="0"/>
          </a:p>
          <a:p>
            <a:r>
              <a:rPr lang="en-US" dirty="0" smtClean="0"/>
              <a:t>There are </a:t>
            </a:r>
            <a:r>
              <a:rPr lang="en-US" dirty="0" smtClean="0">
                <a:solidFill>
                  <a:srgbClr val="FF0000"/>
                </a:solidFill>
              </a:rPr>
              <a:t>three</a:t>
            </a:r>
            <a:r>
              <a:rPr lang="en-US" dirty="0" smtClean="0"/>
              <a:t> different situations that affect adjective endings.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85679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Situation 1 – </a:t>
            </a:r>
            <a:br>
              <a:rPr lang="en-US" dirty="0" smtClean="0"/>
            </a:br>
            <a:r>
              <a:rPr lang="en-US" dirty="0" smtClean="0"/>
              <a:t>Following a Definite Article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following endings are used when a noun is following a Definite Article (</a:t>
            </a:r>
            <a:r>
              <a:rPr lang="en-US" dirty="0" err="1" smtClean="0"/>
              <a:t>der,die</a:t>
            </a:r>
            <a:r>
              <a:rPr lang="en-US" dirty="0" smtClean="0"/>
              <a:t>)</a:t>
            </a:r>
          </a:p>
          <a:p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0234628"/>
              </p:ext>
            </p:extLst>
          </p:nvPr>
        </p:nvGraphicFramePr>
        <p:xfrm>
          <a:off x="1524000" y="3095948"/>
          <a:ext cx="6096000" cy="207263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</a:tblGrid>
              <a:tr h="370840"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Masc.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Fem.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Neut.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Plural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Nom.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en-US" sz="28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en-US" sz="28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en-US" sz="28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rgbClr val="FF0000"/>
                          </a:solidFill>
                        </a:rPr>
                        <a:t>e</a:t>
                      </a:r>
                      <a:endParaRPr lang="en-US" sz="28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Acc.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en-US" sz="28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en-US" sz="28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en-US" sz="28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rgbClr val="FF0000"/>
                          </a:solidFill>
                        </a:rPr>
                        <a:t>e</a:t>
                      </a:r>
                      <a:endParaRPr lang="en-US" sz="28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Dat.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rgbClr val="FF0000"/>
                          </a:solidFill>
                        </a:rPr>
                        <a:t>e</a:t>
                      </a:r>
                      <a:endParaRPr lang="en-US" sz="28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rgbClr val="FF0000"/>
                          </a:solidFill>
                        </a:rPr>
                        <a:t>e</a:t>
                      </a:r>
                      <a:endParaRPr lang="en-US" sz="28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rgbClr val="FF0000"/>
                          </a:solidFill>
                        </a:rPr>
                        <a:t>e</a:t>
                      </a:r>
                      <a:endParaRPr lang="en-US" sz="28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rgbClr val="FF0000"/>
                          </a:solidFill>
                        </a:rPr>
                        <a:t>e</a:t>
                      </a:r>
                      <a:endParaRPr lang="en-US" sz="28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036114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Situation 1 – </a:t>
            </a:r>
            <a:br>
              <a:rPr lang="en-US" dirty="0"/>
            </a:br>
            <a:r>
              <a:rPr lang="en-US" dirty="0"/>
              <a:t>Following a Definite Article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Der </a:t>
            </a:r>
            <a:r>
              <a:rPr lang="en-US" dirty="0" err="1" smtClean="0">
                <a:solidFill>
                  <a:srgbClr val="FF0000"/>
                </a:solidFill>
              </a:rPr>
              <a:t>yung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Mann </a:t>
            </a:r>
            <a:r>
              <a:rPr lang="en-US" dirty="0" err="1" smtClean="0"/>
              <a:t>schreibt</a:t>
            </a:r>
            <a:r>
              <a:rPr lang="en-US" dirty="0" smtClean="0"/>
              <a:t> der </a:t>
            </a:r>
            <a:r>
              <a:rPr lang="en-US" dirty="0" err="1" smtClean="0">
                <a:solidFill>
                  <a:srgbClr val="FF0000"/>
                </a:solidFill>
              </a:rPr>
              <a:t>yunge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/>
              <a:t>Fraa</a:t>
            </a:r>
            <a:r>
              <a:rPr lang="en-US" dirty="0" smtClean="0"/>
              <a:t> en Brief.</a:t>
            </a:r>
          </a:p>
          <a:p>
            <a:r>
              <a:rPr lang="en-US" dirty="0" smtClean="0"/>
              <a:t>Die </a:t>
            </a:r>
            <a:r>
              <a:rPr lang="en-US" dirty="0" smtClean="0">
                <a:solidFill>
                  <a:srgbClr val="FF0000"/>
                </a:solidFill>
              </a:rPr>
              <a:t>gross</a:t>
            </a:r>
            <a:r>
              <a:rPr lang="en-US" dirty="0" smtClean="0"/>
              <a:t> </a:t>
            </a:r>
            <a:r>
              <a:rPr lang="en-US" dirty="0" err="1" smtClean="0"/>
              <a:t>Schul</a:t>
            </a:r>
            <a:r>
              <a:rPr lang="en-US" dirty="0" smtClean="0"/>
              <a:t> </a:t>
            </a:r>
            <a:r>
              <a:rPr lang="en-US" dirty="0" err="1" smtClean="0"/>
              <a:t>iss</a:t>
            </a:r>
            <a:r>
              <a:rPr lang="en-US" dirty="0" smtClean="0"/>
              <a:t> </a:t>
            </a:r>
            <a:r>
              <a:rPr lang="en-US" dirty="0" err="1" smtClean="0"/>
              <a:t>graad</a:t>
            </a:r>
            <a:r>
              <a:rPr lang="en-US" dirty="0" smtClean="0"/>
              <a:t> um’s Eck rum.</a:t>
            </a:r>
          </a:p>
          <a:p>
            <a:r>
              <a:rPr lang="en-US" dirty="0" err="1" smtClean="0"/>
              <a:t>Es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alt</a:t>
            </a:r>
            <a:r>
              <a:rPr lang="en-US" dirty="0" smtClean="0"/>
              <a:t> </a:t>
            </a:r>
            <a:r>
              <a:rPr lang="en-US" dirty="0" err="1" smtClean="0"/>
              <a:t>Buch</a:t>
            </a:r>
            <a:r>
              <a:rPr lang="en-US" dirty="0" smtClean="0"/>
              <a:t> </a:t>
            </a:r>
            <a:r>
              <a:rPr lang="en-US" dirty="0" err="1" smtClean="0"/>
              <a:t>kummt</a:t>
            </a:r>
            <a:r>
              <a:rPr lang="en-US" dirty="0" smtClean="0"/>
              <a:t> </a:t>
            </a:r>
            <a:r>
              <a:rPr lang="en-US" dirty="0" err="1" smtClean="0"/>
              <a:t>vun</a:t>
            </a:r>
            <a:r>
              <a:rPr lang="en-US" dirty="0" smtClean="0"/>
              <a:t> </a:t>
            </a:r>
            <a:r>
              <a:rPr lang="en-US" dirty="0" err="1" smtClean="0"/>
              <a:t>dem</a:t>
            </a:r>
            <a:r>
              <a:rPr lang="en-US" dirty="0" smtClean="0"/>
              <a:t> </a:t>
            </a:r>
            <a:r>
              <a:rPr lang="en-US" dirty="0" err="1" smtClean="0">
                <a:solidFill>
                  <a:srgbClr val="FF0000"/>
                </a:solidFill>
              </a:rPr>
              <a:t>alte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Mann.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69185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Situation 2 – </a:t>
            </a:r>
            <a:br>
              <a:rPr lang="en-US" dirty="0" smtClean="0"/>
            </a:br>
            <a:r>
              <a:rPr lang="en-US" dirty="0" smtClean="0"/>
              <a:t>Following a Indefinite Article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following endings are used when a noun is following a Indefinite Article (en)</a:t>
            </a:r>
          </a:p>
          <a:p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1051767"/>
              </p:ext>
            </p:extLst>
          </p:nvPr>
        </p:nvGraphicFramePr>
        <p:xfrm>
          <a:off x="1524000" y="3095948"/>
          <a:ext cx="6096000" cy="207263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</a:tblGrid>
              <a:tr h="370840"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Masc.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Fem.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Neut.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Plural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Nom.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err="1" smtClean="0">
                          <a:solidFill>
                            <a:srgbClr val="FF0000"/>
                          </a:solidFill>
                        </a:rPr>
                        <a:t>er</a:t>
                      </a:r>
                      <a:endParaRPr lang="en-US" sz="28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rgbClr val="FF0000"/>
                          </a:solidFill>
                        </a:rPr>
                        <a:t>i</a:t>
                      </a:r>
                      <a:endParaRPr lang="en-US" sz="28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err="1" smtClean="0">
                          <a:solidFill>
                            <a:srgbClr val="FF0000"/>
                          </a:solidFill>
                        </a:rPr>
                        <a:t>es</a:t>
                      </a:r>
                      <a:endParaRPr lang="en-US" sz="28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rgbClr val="FF0000"/>
                          </a:solidFill>
                        </a:rPr>
                        <a:t>e</a:t>
                      </a:r>
                      <a:endParaRPr lang="en-US" sz="28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Acc.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err="1" smtClean="0">
                          <a:solidFill>
                            <a:srgbClr val="FF0000"/>
                          </a:solidFill>
                        </a:rPr>
                        <a:t>er</a:t>
                      </a:r>
                      <a:endParaRPr lang="en-US" sz="28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rgbClr val="FF0000"/>
                          </a:solidFill>
                        </a:rPr>
                        <a:t>i</a:t>
                      </a:r>
                      <a:endParaRPr lang="en-US" sz="28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err="1" smtClean="0">
                          <a:solidFill>
                            <a:srgbClr val="FF0000"/>
                          </a:solidFill>
                        </a:rPr>
                        <a:t>es</a:t>
                      </a:r>
                      <a:endParaRPr lang="en-US" sz="28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rgbClr val="FF0000"/>
                          </a:solidFill>
                        </a:rPr>
                        <a:t>e</a:t>
                      </a:r>
                      <a:endParaRPr lang="en-US" sz="28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Dat.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rgbClr val="FF0000"/>
                          </a:solidFill>
                        </a:rPr>
                        <a:t>e</a:t>
                      </a:r>
                      <a:endParaRPr lang="en-US" sz="28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rgbClr val="FF0000"/>
                          </a:solidFill>
                        </a:rPr>
                        <a:t>e</a:t>
                      </a:r>
                      <a:endParaRPr lang="en-US" sz="28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rgbClr val="FF0000"/>
                          </a:solidFill>
                        </a:rPr>
                        <a:t>e</a:t>
                      </a:r>
                      <a:endParaRPr lang="en-US" sz="28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rgbClr val="FF0000"/>
                          </a:solidFill>
                        </a:rPr>
                        <a:t>e</a:t>
                      </a:r>
                      <a:endParaRPr lang="en-US" sz="28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854926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Situation 2 – </a:t>
            </a:r>
            <a:br>
              <a:rPr lang="en-US" dirty="0"/>
            </a:br>
            <a:r>
              <a:rPr lang="en-US" dirty="0"/>
              <a:t>Following a Indefinite Article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En </a:t>
            </a:r>
            <a:r>
              <a:rPr lang="en-US" dirty="0" err="1" smtClean="0">
                <a:solidFill>
                  <a:srgbClr val="FF0000"/>
                </a:solidFill>
              </a:rPr>
              <a:t>yunger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Mann </a:t>
            </a:r>
            <a:r>
              <a:rPr lang="en-US" dirty="0" err="1" smtClean="0"/>
              <a:t>schreibt</a:t>
            </a:r>
            <a:r>
              <a:rPr lang="en-US" dirty="0" smtClean="0"/>
              <a:t> re </a:t>
            </a:r>
            <a:r>
              <a:rPr lang="en-US" dirty="0" err="1" smtClean="0">
                <a:solidFill>
                  <a:srgbClr val="FF0000"/>
                </a:solidFill>
              </a:rPr>
              <a:t>yunge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/>
              <a:t>Fraa</a:t>
            </a:r>
            <a:r>
              <a:rPr lang="en-US" dirty="0" smtClean="0"/>
              <a:t> en Brief.</a:t>
            </a:r>
          </a:p>
          <a:p>
            <a:r>
              <a:rPr lang="en-US" dirty="0" smtClean="0"/>
              <a:t>En </a:t>
            </a:r>
            <a:r>
              <a:rPr lang="en-US" dirty="0" err="1" smtClean="0">
                <a:solidFill>
                  <a:srgbClr val="FF0000"/>
                </a:solidFill>
              </a:rPr>
              <a:t>grossi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/>
              <a:t>Schul</a:t>
            </a:r>
            <a:r>
              <a:rPr lang="en-US" dirty="0" smtClean="0"/>
              <a:t> </a:t>
            </a:r>
            <a:r>
              <a:rPr lang="en-US" dirty="0" err="1" smtClean="0"/>
              <a:t>iss</a:t>
            </a:r>
            <a:r>
              <a:rPr lang="en-US" dirty="0" smtClean="0"/>
              <a:t> </a:t>
            </a:r>
            <a:r>
              <a:rPr lang="en-US" dirty="0" err="1" smtClean="0"/>
              <a:t>graad</a:t>
            </a:r>
            <a:r>
              <a:rPr lang="en-US" dirty="0" smtClean="0"/>
              <a:t> um’s Eck rum.</a:t>
            </a:r>
          </a:p>
          <a:p>
            <a:r>
              <a:rPr lang="en-US" dirty="0" smtClean="0"/>
              <a:t>En </a:t>
            </a:r>
            <a:r>
              <a:rPr lang="en-US" dirty="0" err="1" smtClean="0">
                <a:solidFill>
                  <a:srgbClr val="FF0000"/>
                </a:solidFill>
              </a:rPr>
              <a:t>aldes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/>
              <a:t>Buch</a:t>
            </a:r>
            <a:r>
              <a:rPr lang="en-US" dirty="0" smtClean="0"/>
              <a:t> </a:t>
            </a:r>
            <a:r>
              <a:rPr lang="en-US" dirty="0" err="1" smtClean="0"/>
              <a:t>kummt</a:t>
            </a:r>
            <a:r>
              <a:rPr lang="en-US" dirty="0" smtClean="0"/>
              <a:t> </a:t>
            </a:r>
            <a:r>
              <a:rPr lang="en-US" dirty="0" err="1" smtClean="0"/>
              <a:t>vun</a:t>
            </a:r>
            <a:r>
              <a:rPr lang="en-US" dirty="0" smtClean="0"/>
              <a:t> me </a:t>
            </a:r>
            <a:r>
              <a:rPr lang="en-US" dirty="0" err="1" smtClean="0">
                <a:solidFill>
                  <a:srgbClr val="FF0000"/>
                </a:solidFill>
              </a:rPr>
              <a:t>alde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Mann.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9684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Situation 3 – </a:t>
            </a:r>
            <a:br>
              <a:rPr lang="en-US" dirty="0" smtClean="0"/>
            </a:br>
            <a:r>
              <a:rPr lang="en-US" dirty="0" smtClean="0"/>
              <a:t>Not following anything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following endings are used when a noun is not following a Def. or Indef. Article.</a:t>
            </a:r>
          </a:p>
          <a:p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7639702"/>
              </p:ext>
            </p:extLst>
          </p:nvPr>
        </p:nvGraphicFramePr>
        <p:xfrm>
          <a:off x="1524000" y="3095948"/>
          <a:ext cx="6096000" cy="207263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</a:tblGrid>
              <a:tr h="370840"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Masc.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Fem.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Neut.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Plural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Nom.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err="1" smtClean="0">
                          <a:solidFill>
                            <a:srgbClr val="FF0000"/>
                          </a:solidFill>
                        </a:rPr>
                        <a:t>er</a:t>
                      </a:r>
                      <a:endParaRPr lang="en-US" sz="28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rgbClr val="FF0000"/>
                          </a:solidFill>
                        </a:rPr>
                        <a:t>i</a:t>
                      </a:r>
                      <a:endParaRPr lang="en-US" sz="28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en-US" sz="28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rgbClr val="FF0000"/>
                          </a:solidFill>
                        </a:rPr>
                        <a:t>e</a:t>
                      </a:r>
                      <a:endParaRPr lang="en-US" sz="28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Acc.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err="1" smtClean="0">
                          <a:solidFill>
                            <a:srgbClr val="FF0000"/>
                          </a:solidFill>
                        </a:rPr>
                        <a:t>er</a:t>
                      </a:r>
                      <a:endParaRPr lang="en-US" sz="28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rgbClr val="FF0000"/>
                          </a:solidFill>
                        </a:rPr>
                        <a:t>i</a:t>
                      </a:r>
                      <a:endParaRPr lang="en-US" sz="28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en-US" sz="28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rgbClr val="FF0000"/>
                          </a:solidFill>
                        </a:rPr>
                        <a:t>e</a:t>
                      </a:r>
                      <a:endParaRPr lang="en-US" sz="28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Dat.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err="1" smtClean="0">
                          <a:solidFill>
                            <a:srgbClr val="FF0000"/>
                          </a:solidFill>
                        </a:rPr>
                        <a:t>em</a:t>
                      </a:r>
                      <a:endParaRPr lang="en-US" sz="28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err="1" smtClean="0">
                          <a:solidFill>
                            <a:srgbClr val="FF0000"/>
                          </a:solidFill>
                        </a:rPr>
                        <a:t>er</a:t>
                      </a:r>
                      <a:endParaRPr lang="en-US" sz="28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err="1" smtClean="0">
                          <a:solidFill>
                            <a:srgbClr val="FF0000"/>
                          </a:solidFill>
                        </a:rPr>
                        <a:t>em</a:t>
                      </a:r>
                      <a:endParaRPr lang="en-US" sz="28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rgbClr val="FF0000"/>
                          </a:solidFill>
                        </a:rPr>
                        <a:t>e</a:t>
                      </a:r>
                      <a:endParaRPr lang="en-US" sz="28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1153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Situation 3 – </a:t>
            </a:r>
            <a:br>
              <a:rPr lang="en-US" dirty="0"/>
            </a:br>
            <a:r>
              <a:rPr lang="en-US" dirty="0"/>
              <a:t>Not following anything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solidFill>
                  <a:srgbClr val="FF0000"/>
                </a:solidFill>
              </a:rPr>
              <a:t>Yunger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Mann, </a:t>
            </a:r>
            <a:r>
              <a:rPr lang="en-US" dirty="0" err="1" smtClean="0"/>
              <a:t>wu</a:t>
            </a:r>
            <a:r>
              <a:rPr lang="en-US" dirty="0" smtClean="0"/>
              <a:t> </a:t>
            </a:r>
            <a:r>
              <a:rPr lang="en-US" dirty="0" err="1" smtClean="0"/>
              <a:t>kummscht</a:t>
            </a:r>
            <a:r>
              <a:rPr lang="en-US" dirty="0" smtClean="0"/>
              <a:t> du </a:t>
            </a:r>
            <a:r>
              <a:rPr lang="en-US" dirty="0" err="1" smtClean="0"/>
              <a:t>bei</a:t>
            </a:r>
            <a:r>
              <a:rPr lang="en-US" dirty="0" smtClean="0"/>
              <a:t>?</a:t>
            </a:r>
          </a:p>
          <a:p>
            <a:r>
              <a:rPr lang="en-US" dirty="0" err="1" smtClean="0">
                <a:solidFill>
                  <a:srgbClr val="FF0000"/>
                </a:solidFill>
              </a:rPr>
              <a:t>Dicke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/>
              <a:t>Kinner</a:t>
            </a:r>
            <a:r>
              <a:rPr lang="en-US" dirty="0" smtClean="0"/>
              <a:t> </a:t>
            </a:r>
            <a:r>
              <a:rPr lang="en-US" dirty="0" err="1" smtClean="0"/>
              <a:t>solle</a:t>
            </a:r>
            <a:r>
              <a:rPr lang="en-US" dirty="0" smtClean="0"/>
              <a:t> </a:t>
            </a:r>
            <a:r>
              <a:rPr lang="en-US" dirty="0" err="1" smtClean="0"/>
              <a:t>wennicher</a:t>
            </a:r>
            <a:r>
              <a:rPr lang="en-US" dirty="0" smtClean="0"/>
              <a:t> </a:t>
            </a:r>
            <a:r>
              <a:rPr lang="en-US" dirty="0" err="1" smtClean="0"/>
              <a:t>esse</a:t>
            </a:r>
            <a:r>
              <a:rPr lang="en-US" dirty="0" smtClean="0"/>
              <a:t> un meh </a:t>
            </a:r>
            <a:r>
              <a:rPr lang="en-US" dirty="0" err="1" smtClean="0"/>
              <a:t>schpiele</a:t>
            </a:r>
            <a:r>
              <a:rPr lang="en-US" dirty="0" smtClean="0"/>
              <a:t>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15999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Special Notes: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The following rules apply to adjectives:</a:t>
            </a:r>
          </a:p>
          <a:p>
            <a:r>
              <a:rPr lang="en-US" dirty="0" smtClean="0"/>
              <a:t>Final B becomes a W:</a:t>
            </a:r>
          </a:p>
          <a:p>
            <a:r>
              <a:rPr lang="en-US" dirty="0" smtClean="0"/>
              <a:t>Der </a:t>
            </a:r>
            <a:r>
              <a:rPr lang="en-US" dirty="0" err="1" smtClean="0"/>
              <a:t>Hund</a:t>
            </a:r>
            <a:r>
              <a:rPr lang="en-US" dirty="0" smtClean="0"/>
              <a:t> </a:t>
            </a:r>
            <a:r>
              <a:rPr lang="en-US" dirty="0" err="1" smtClean="0"/>
              <a:t>iss</a:t>
            </a:r>
            <a:r>
              <a:rPr lang="en-US" dirty="0" smtClean="0"/>
              <a:t> </a:t>
            </a:r>
            <a:r>
              <a:rPr lang="en-US" dirty="0" err="1" smtClean="0">
                <a:solidFill>
                  <a:srgbClr val="FF0000"/>
                </a:solidFill>
              </a:rPr>
              <a:t>lieb</a:t>
            </a:r>
            <a:r>
              <a:rPr lang="en-US" dirty="0" smtClean="0"/>
              <a:t>. – Der </a:t>
            </a:r>
            <a:r>
              <a:rPr lang="en-US" dirty="0" err="1" smtClean="0"/>
              <a:t>iss</a:t>
            </a:r>
            <a:r>
              <a:rPr lang="en-US" dirty="0" smtClean="0"/>
              <a:t> en </a:t>
            </a:r>
            <a:r>
              <a:rPr lang="en-US" dirty="0" err="1" smtClean="0">
                <a:solidFill>
                  <a:srgbClr val="FF0000"/>
                </a:solidFill>
              </a:rPr>
              <a:t>liewer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/>
              <a:t>Hund</a:t>
            </a:r>
            <a:r>
              <a:rPr lang="en-US" dirty="0" smtClean="0"/>
              <a:t>.</a:t>
            </a:r>
          </a:p>
          <a:p>
            <a:r>
              <a:rPr lang="en-US" dirty="0" smtClean="0"/>
              <a:t>Final T becomes a D:</a:t>
            </a:r>
          </a:p>
          <a:p>
            <a:r>
              <a:rPr lang="en-US" dirty="0" smtClean="0"/>
              <a:t>Der </a:t>
            </a:r>
            <a:r>
              <a:rPr lang="en-US" dirty="0" err="1" smtClean="0"/>
              <a:t>Hund</a:t>
            </a:r>
            <a:r>
              <a:rPr lang="en-US" dirty="0" smtClean="0"/>
              <a:t> </a:t>
            </a:r>
            <a:r>
              <a:rPr lang="en-US" dirty="0" err="1" smtClean="0"/>
              <a:t>iss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gut</a:t>
            </a:r>
            <a:r>
              <a:rPr lang="en-US" dirty="0" smtClean="0"/>
              <a:t>. – Der </a:t>
            </a:r>
            <a:r>
              <a:rPr lang="en-US" dirty="0" err="1" smtClean="0"/>
              <a:t>iss</a:t>
            </a:r>
            <a:r>
              <a:rPr lang="en-US" dirty="0" smtClean="0"/>
              <a:t> en </a:t>
            </a:r>
            <a:r>
              <a:rPr lang="en-US" dirty="0" err="1" smtClean="0">
                <a:solidFill>
                  <a:srgbClr val="FF0000"/>
                </a:solidFill>
              </a:rPr>
              <a:t>guder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/>
              <a:t>Hund</a:t>
            </a:r>
            <a:r>
              <a:rPr lang="en-US" dirty="0" smtClean="0"/>
              <a:t>.</a:t>
            </a:r>
          </a:p>
          <a:p>
            <a:r>
              <a:rPr lang="en-US" dirty="0" smtClean="0"/>
              <a:t>Adjectives that end in E add an N:</a:t>
            </a:r>
          </a:p>
          <a:p>
            <a:r>
              <a:rPr lang="en-US" dirty="0" smtClean="0"/>
              <a:t>Die </a:t>
            </a:r>
            <a:r>
              <a:rPr lang="en-US" dirty="0" err="1" smtClean="0">
                <a:solidFill>
                  <a:srgbClr val="FF0000"/>
                </a:solidFill>
              </a:rPr>
              <a:t>schee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/>
              <a:t>Fraa</a:t>
            </a:r>
            <a:r>
              <a:rPr lang="en-US" dirty="0" smtClean="0"/>
              <a:t> </a:t>
            </a:r>
            <a:r>
              <a:rPr lang="en-US" dirty="0" err="1" smtClean="0"/>
              <a:t>iss</a:t>
            </a:r>
            <a:r>
              <a:rPr lang="en-US" dirty="0" smtClean="0"/>
              <a:t> do. – En </a:t>
            </a:r>
            <a:r>
              <a:rPr lang="en-US" dirty="0" err="1" smtClean="0">
                <a:solidFill>
                  <a:srgbClr val="FF0000"/>
                </a:solidFill>
              </a:rPr>
              <a:t>scheeni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/>
              <a:t>Fraa</a:t>
            </a:r>
            <a:r>
              <a:rPr lang="en-US" dirty="0" smtClean="0"/>
              <a:t> </a:t>
            </a:r>
            <a:r>
              <a:rPr lang="en-US" dirty="0" err="1" smtClean="0"/>
              <a:t>iss</a:t>
            </a:r>
            <a:r>
              <a:rPr lang="en-US" dirty="0" smtClean="0"/>
              <a:t> do.</a:t>
            </a:r>
          </a:p>
          <a:p>
            <a:r>
              <a:rPr lang="en-US" dirty="0" smtClean="0"/>
              <a:t>2 or more adjectives that modify the same noun, take the same endings:</a:t>
            </a:r>
          </a:p>
          <a:p>
            <a:r>
              <a:rPr lang="en-US" dirty="0" smtClean="0"/>
              <a:t>En </a:t>
            </a:r>
            <a:r>
              <a:rPr lang="en-US" dirty="0" err="1" smtClean="0">
                <a:solidFill>
                  <a:srgbClr val="FF0000"/>
                </a:solidFill>
              </a:rPr>
              <a:t>scheeni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gudi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Katz </a:t>
            </a:r>
            <a:r>
              <a:rPr lang="en-US" dirty="0" err="1" smtClean="0"/>
              <a:t>schloft</a:t>
            </a:r>
            <a:r>
              <a:rPr lang="en-US" dirty="0" smtClean="0"/>
              <a:t> in re </a:t>
            </a:r>
            <a:r>
              <a:rPr lang="en-US" dirty="0" err="1" smtClean="0"/>
              <a:t>Scheier</a:t>
            </a:r>
            <a:r>
              <a:rPr lang="en-US" dirty="0" smtClean="0"/>
              <a:t>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70117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err="1" smtClean="0"/>
              <a:t>Iewing</a:t>
            </a:r>
            <a:r>
              <a:rPr lang="en-US" dirty="0" smtClean="0"/>
              <a:t> - Practice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Der ___ (alt) </a:t>
            </a:r>
            <a:r>
              <a:rPr lang="en-US" dirty="0" err="1" smtClean="0"/>
              <a:t>Schulmeeschder</a:t>
            </a:r>
            <a:r>
              <a:rPr lang="en-US" dirty="0" smtClean="0"/>
              <a:t> </a:t>
            </a:r>
            <a:r>
              <a:rPr lang="en-US" dirty="0" err="1" smtClean="0"/>
              <a:t>iss</a:t>
            </a:r>
            <a:r>
              <a:rPr lang="en-US" dirty="0" smtClean="0"/>
              <a:t> am lese.</a:t>
            </a:r>
          </a:p>
          <a:p>
            <a:r>
              <a:rPr lang="en-US" dirty="0" smtClean="0"/>
              <a:t>Der </a:t>
            </a:r>
            <a:r>
              <a:rPr lang="en-US" dirty="0" smtClean="0">
                <a:solidFill>
                  <a:srgbClr val="FF0000"/>
                </a:solidFill>
              </a:rPr>
              <a:t>alt</a:t>
            </a:r>
            <a:r>
              <a:rPr lang="en-US" dirty="0" smtClean="0"/>
              <a:t> </a:t>
            </a:r>
            <a:r>
              <a:rPr lang="en-US" dirty="0" err="1" smtClean="0"/>
              <a:t>Schulmeeschder</a:t>
            </a:r>
            <a:r>
              <a:rPr lang="en-US" dirty="0" smtClean="0"/>
              <a:t> </a:t>
            </a:r>
            <a:r>
              <a:rPr lang="en-US" dirty="0" err="1" smtClean="0"/>
              <a:t>iss</a:t>
            </a:r>
            <a:r>
              <a:rPr lang="en-US" dirty="0" smtClean="0"/>
              <a:t> am lese.</a:t>
            </a:r>
          </a:p>
          <a:p>
            <a:r>
              <a:rPr lang="en-US" dirty="0" smtClean="0"/>
              <a:t>En ___ (</a:t>
            </a:r>
            <a:r>
              <a:rPr lang="en-US" dirty="0" err="1" smtClean="0"/>
              <a:t>reich</a:t>
            </a:r>
            <a:r>
              <a:rPr lang="en-US" dirty="0" smtClean="0"/>
              <a:t>) </a:t>
            </a:r>
            <a:r>
              <a:rPr lang="en-US" dirty="0" err="1" smtClean="0"/>
              <a:t>Fraa</a:t>
            </a:r>
            <a:r>
              <a:rPr lang="en-US" dirty="0" smtClean="0"/>
              <a:t> </a:t>
            </a:r>
            <a:r>
              <a:rPr lang="en-US" dirty="0" err="1" smtClean="0"/>
              <a:t>kaaft</a:t>
            </a:r>
            <a:r>
              <a:rPr lang="en-US" dirty="0" smtClean="0"/>
              <a:t> me ___ (</a:t>
            </a:r>
            <a:r>
              <a:rPr lang="en-US" dirty="0" err="1" smtClean="0"/>
              <a:t>aarm</a:t>
            </a:r>
            <a:r>
              <a:rPr lang="en-US" dirty="0" smtClean="0"/>
              <a:t>) Mann en ___ (warm) Rock (m).</a:t>
            </a:r>
          </a:p>
          <a:p>
            <a:r>
              <a:rPr lang="en-US" dirty="0" smtClean="0"/>
              <a:t>En </a:t>
            </a:r>
            <a:r>
              <a:rPr lang="en-US" dirty="0" err="1" smtClean="0">
                <a:solidFill>
                  <a:srgbClr val="FF0000"/>
                </a:solidFill>
              </a:rPr>
              <a:t>reichi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/>
              <a:t>Fraa</a:t>
            </a:r>
            <a:r>
              <a:rPr lang="en-US" dirty="0" smtClean="0"/>
              <a:t> </a:t>
            </a:r>
            <a:r>
              <a:rPr lang="en-US" dirty="0" err="1" smtClean="0"/>
              <a:t>kaaft</a:t>
            </a:r>
            <a:r>
              <a:rPr lang="en-US" dirty="0" smtClean="0"/>
              <a:t> me </a:t>
            </a:r>
            <a:r>
              <a:rPr lang="en-US" dirty="0" err="1" smtClean="0">
                <a:solidFill>
                  <a:srgbClr val="FF0000"/>
                </a:solidFill>
              </a:rPr>
              <a:t>aarme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Mann </a:t>
            </a:r>
            <a:r>
              <a:rPr lang="en-US" smtClean="0"/>
              <a:t>en </a:t>
            </a:r>
            <a:r>
              <a:rPr lang="en-US" smtClean="0">
                <a:solidFill>
                  <a:srgbClr val="FF0000"/>
                </a:solidFill>
              </a:rPr>
              <a:t>warmer </a:t>
            </a:r>
            <a:r>
              <a:rPr lang="en-US" dirty="0" smtClean="0"/>
              <a:t>Rock.</a:t>
            </a:r>
          </a:p>
          <a:p>
            <a:r>
              <a:rPr lang="en-US" dirty="0" smtClean="0"/>
              <a:t>___ (gut) </a:t>
            </a:r>
            <a:r>
              <a:rPr lang="en-US" dirty="0" err="1" smtClean="0"/>
              <a:t>Kaffi</a:t>
            </a:r>
            <a:r>
              <a:rPr lang="en-US" dirty="0" smtClean="0"/>
              <a:t> (m) </a:t>
            </a:r>
            <a:r>
              <a:rPr lang="en-US" dirty="0" err="1" smtClean="0"/>
              <a:t>schmeckt</a:t>
            </a:r>
            <a:r>
              <a:rPr lang="en-US" dirty="0" smtClean="0"/>
              <a:t> </a:t>
            </a:r>
            <a:r>
              <a:rPr lang="en-US" dirty="0" err="1" smtClean="0"/>
              <a:t>mir</a:t>
            </a:r>
            <a:r>
              <a:rPr lang="en-US" dirty="0" smtClean="0"/>
              <a:t> </a:t>
            </a:r>
            <a:r>
              <a:rPr lang="en-US" dirty="0" err="1" smtClean="0"/>
              <a:t>arrig</a:t>
            </a:r>
            <a:r>
              <a:rPr lang="en-US" dirty="0" smtClean="0"/>
              <a:t> </a:t>
            </a:r>
            <a:r>
              <a:rPr lang="en-US" dirty="0" err="1" smtClean="0"/>
              <a:t>viel</a:t>
            </a:r>
            <a:r>
              <a:rPr lang="en-US" dirty="0" smtClean="0"/>
              <a:t>.</a:t>
            </a:r>
          </a:p>
          <a:p>
            <a:r>
              <a:rPr lang="en-US" dirty="0" err="1" smtClean="0">
                <a:solidFill>
                  <a:srgbClr val="FF0000"/>
                </a:solidFill>
              </a:rPr>
              <a:t>Guder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/>
              <a:t>Kaffi</a:t>
            </a:r>
            <a:r>
              <a:rPr lang="en-US" dirty="0" smtClean="0"/>
              <a:t> </a:t>
            </a:r>
            <a:r>
              <a:rPr lang="en-US" dirty="0" err="1" smtClean="0"/>
              <a:t>schmeckt</a:t>
            </a:r>
            <a:r>
              <a:rPr lang="en-US" dirty="0" smtClean="0"/>
              <a:t> </a:t>
            </a:r>
            <a:r>
              <a:rPr lang="en-US" dirty="0" err="1" smtClean="0"/>
              <a:t>mir</a:t>
            </a:r>
            <a:r>
              <a:rPr lang="en-US" dirty="0" smtClean="0"/>
              <a:t> </a:t>
            </a:r>
            <a:r>
              <a:rPr lang="en-US" dirty="0" err="1" smtClean="0"/>
              <a:t>arrig</a:t>
            </a:r>
            <a:r>
              <a:rPr lang="en-US" dirty="0" smtClean="0"/>
              <a:t> </a:t>
            </a:r>
            <a:r>
              <a:rPr lang="en-US" dirty="0" err="1" smtClean="0"/>
              <a:t>viel</a:t>
            </a:r>
            <a:r>
              <a:rPr lang="en-US" dirty="0" smtClean="0"/>
              <a:t>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74469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things to think about: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Adjective Endings can be very difficult at first, but don’t give up! </a:t>
            </a:r>
          </a:p>
          <a:p>
            <a:r>
              <a:rPr lang="en-US" dirty="0" smtClean="0"/>
              <a:t>Try to memorize the ending charts as quickly as possible.</a:t>
            </a:r>
          </a:p>
          <a:p>
            <a:r>
              <a:rPr lang="en-US" dirty="0" smtClean="0"/>
              <a:t>For each situation ask yourself these three questions: 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1. What is </a:t>
            </a:r>
            <a:r>
              <a:rPr lang="en-US" smtClean="0">
                <a:solidFill>
                  <a:srgbClr val="FF0000"/>
                </a:solidFill>
              </a:rPr>
              <a:t>the Adjective </a:t>
            </a:r>
            <a:r>
              <a:rPr lang="en-US" dirty="0" smtClean="0">
                <a:solidFill>
                  <a:srgbClr val="FF0000"/>
                </a:solidFill>
              </a:rPr>
              <a:t>following? 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2. What is the Gender of the Noun? 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3. What Case is the noun in?</a:t>
            </a:r>
          </a:p>
        </p:txBody>
      </p:sp>
    </p:spTree>
    <p:extLst>
      <p:ext uri="{BB962C8B-B14F-4D97-AF65-F5344CB8AC3E}">
        <p14:creationId xmlns:p14="http://schemas.microsoft.com/office/powerpoint/2010/main" val="22349747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Finally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Many native PD speakers do not always use the correct endings, don’t be discouraged by that. Learn the endings and use them properly!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84509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Bis</a:t>
            </a:r>
            <a:r>
              <a:rPr lang="en-US" dirty="0" smtClean="0"/>
              <a:t> die </a:t>
            </a:r>
            <a:r>
              <a:rPr lang="en-US" dirty="0" err="1" smtClean="0"/>
              <a:t>naegschde</a:t>
            </a:r>
            <a:r>
              <a:rPr lang="en-US" dirty="0" smtClean="0"/>
              <a:t> Video,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685800" y="3608244"/>
            <a:ext cx="7964742" cy="1752600"/>
          </a:xfrm>
        </p:spPr>
        <p:txBody>
          <a:bodyPr>
            <a:normAutofit/>
          </a:bodyPr>
          <a:lstStyle/>
          <a:p>
            <a:r>
              <a:rPr lang="en-US" sz="4400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Macht’s</a:t>
            </a:r>
            <a:r>
              <a:rPr lang="en-US" sz="4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gut un </a:t>
            </a:r>
            <a:r>
              <a:rPr lang="en-US" sz="4400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schwetzt</a:t>
            </a:r>
            <a:r>
              <a:rPr lang="en-US" sz="4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4400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Deitsch</a:t>
            </a:r>
            <a:r>
              <a:rPr lang="en-US" sz="4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!</a:t>
            </a:r>
            <a:endParaRPr lang="en-US" sz="4400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243838" y="5054024"/>
            <a:ext cx="7145706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/>
              <a:t>E-</a:t>
            </a:r>
            <a:r>
              <a:rPr lang="en-US" sz="3200" dirty="0" err="1"/>
              <a:t>Poscht</a:t>
            </a:r>
            <a:r>
              <a:rPr lang="en-US" sz="3200" dirty="0"/>
              <a:t> </a:t>
            </a:r>
            <a:r>
              <a:rPr lang="en-US" sz="3200" dirty="0" err="1" smtClean="0"/>
              <a:t>schreiwe</a:t>
            </a:r>
            <a:r>
              <a:rPr lang="en-US" sz="3200" dirty="0"/>
              <a:t>: </a:t>
            </a:r>
            <a:r>
              <a:rPr lang="en-US" sz="3200" dirty="0" err="1"/>
              <a:t>busterpa@yahoo.com</a:t>
            </a:r>
            <a:endParaRPr lang="en-US" sz="3200" dirty="0"/>
          </a:p>
        </p:txBody>
      </p:sp>
      <p:pic>
        <p:nvPicPr>
          <p:cNvPr id="3" name="Picture 2" descr="diste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4480" y="326334"/>
            <a:ext cx="2492547" cy="2143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0221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406</TotalTime>
  <Words>602</Words>
  <Application>Microsoft Macintosh PowerPoint</Application>
  <PresentationFormat>On-screen Show (4:3)</PresentationFormat>
  <Paragraphs>118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PA Dutch 101</vt:lpstr>
      <vt:lpstr>Adjective Endings</vt:lpstr>
      <vt:lpstr>Adjective Endings</vt:lpstr>
      <vt:lpstr>Situation 1 –  Following a Definite Article</vt:lpstr>
      <vt:lpstr>Situation 1 –  Following a Definite Article</vt:lpstr>
      <vt:lpstr>Situation 2 –  Following a Indefinite Article</vt:lpstr>
      <vt:lpstr>Situation 2 –  Following a Indefinite Article</vt:lpstr>
      <vt:lpstr>Situation 3 –  Not following anything</vt:lpstr>
      <vt:lpstr>Situation 3 –  Not following anything</vt:lpstr>
      <vt:lpstr>Special Notes:</vt:lpstr>
      <vt:lpstr>Iewing - Practice</vt:lpstr>
      <vt:lpstr>Some things to think about:</vt:lpstr>
      <vt:lpstr>Finally</vt:lpstr>
      <vt:lpstr>Bis die naegschde Video,</vt:lpstr>
    </vt:vector>
  </TitlesOfParts>
  <Company>kcsd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 Dutch 101</dc:title>
  <dc:creator>Doug Madenford</dc:creator>
  <cp:lastModifiedBy>Doug Madenford</cp:lastModifiedBy>
  <cp:revision>100</cp:revision>
  <dcterms:created xsi:type="dcterms:W3CDTF">2012-12-30T17:54:41Z</dcterms:created>
  <dcterms:modified xsi:type="dcterms:W3CDTF">2013-04-01T23:34:35Z</dcterms:modified>
</cp:coreProperties>
</file>