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20</a:t>
            </a:r>
            <a:r>
              <a:rPr lang="en-US" dirty="0" smtClean="0">
                <a:solidFill>
                  <a:schemeClr val="tx1"/>
                </a:solidFill>
              </a:rPr>
              <a:t>: Modal Verbs.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Modals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7 verbs in PD which are used in conjunction with other verbs to express modality and are called Modal Verbs.</a:t>
            </a:r>
          </a:p>
          <a:p>
            <a:r>
              <a:rPr lang="en-US" dirty="0" smtClean="0"/>
              <a:t>All 7 are irregular and do not conjugate normally.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138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6621667"/>
              </p:ext>
            </p:extLst>
          </p:nvPr>
        </p:nvGraphicFramePr>
        <p:xfrm>
          <a:off x="457200" y="1600200"/>
          <a:ext cx="822960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MODAL: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brauche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daerfe</a:t>
                      </a:r>
                      <a:endParaRPr lang="en-US" sz="24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kenne</a:t>
                      </a:r>
                      <a:endParaRPr lang="en-US" sz="24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English: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 need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to</a:t>
                      </a:r>
                      <a:r>
                        <a:rPr lang="en-US" sz="2400" baseline="0" dirty="0" smtClean="0"/>
                        <a:t> be allowed to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to be able to, can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ich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brauch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daerf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kann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du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brauchscht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daerfscht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kannscht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er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err="1" smtClean="0"/>
                        <a:t>sie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err="1" smtClean="0"/>
                        <a:t>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braucht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daerf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kann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mir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brauche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daerfe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kenne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dihr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braucht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daerft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kennt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sie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brauche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daerfe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kenne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98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687207"/>
              </p:ext>
            </p:extLst>
          </p:nvPr>
        </p:nvGraphicFramePr>
        <p:xfrm>
          <a:off x="457200" y="1600200"/>
          <a:ext cx="822960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MODAL: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meege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misse</a:t>
                      </a:r>
                      <a:endParaRPr lang="en-US" sz="24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solle</a:t>
                      </a:r>
                      <a:endParaRPr lang="en-US" sz="24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English: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 like to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to</a:t>
                      </a:r>
                      <a:r>
                        <a:rPr lang="en-US" sz="2400" baseline="0" dirty="0" smtClean="0"/>
                        <a:t> have to, must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to be supposed to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ich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maag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muss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soll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du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maagscht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musscht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sollscht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er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err="1" smtClean="0"/>
                        <a:t>sie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err="1" smtClean="0"/>
                        <a:t>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maag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muss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soll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mir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meege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misse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solle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dihr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meegt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misst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sollt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sie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meege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misse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solle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990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322980"/>
              </p:ext>
            </p:extLst>
          </p:nvPr>
        </p:nvGraphicFramePr>
        <p:xfrm>
          <a:off x="2345215" y="1690224"/>
          <a:ext cx="4114800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MODAL: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wolle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English: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 want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ich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will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du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witt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er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err="1" smtClean="0"/>
                        <a:t>sie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err="1" smtClean="0"/>
                        <a:t>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will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mir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wolle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dihr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wollt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sie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0000"/>
                          </a:solidFill>
                        </a:rPr>
                        <a:t>wolle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848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PD speakers prefer to use </a:t>
            </a:r>
            <a:r>
              <a:rPr lang="en-US" dirty="0" smtClean="0">
                <a:solidFill>
                  <a:srgbClr val="FF0000"/>
                </a:solidFill>
              </a:rPr>
              <a:t>GLEICHE</a:t>
            </a:r>
            <a:r>
              <a:rPr lang="en-US" dirty="0" smtClean="0"/>
              <a:t> instead of </a:t>
            </a:r>
            <a:r>
              <a:rPr lang="en-US" dirty="0" smtClean="0">
                <a:solidFill>
                  <a:srgbClr val="FF0000"/>
                </a:solidFill>
              </a:rPr>
              <a:t>MEEGE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When using Modals, use the following equation: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Subject – MODAL – other stuff – VERB.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MODAL – Subject – other stuff – VERB?</a:t>
            </a:r>
          </a:p>
          <a:p>
            <a:r>
              <a:rPr lang="en-US" dirty="0" err="1" smtClean="0">
                <a:solidFill>
                  <a:srgbClr val="000000"/>
                </a:solidFill>
              </a:rPr>
              <a:t>Ich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Baseballe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schpiele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 smtClean="0">
                <a:solidFill>
                  <a:srgbClr val="FF0000"/>
                </a:solidFill>
              </a:rPr>
              <a:t>ill </a:t>
            </a:r>
            <a:r>
              <a:rPr lang="en-US" dirty="0" err="1" smtClean="0"/>
              <a:t>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Schpeck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esse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36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–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Conjugate the Modal for each sentence:</a:t>
            </a:r>
          </a:p>
          <a:p>
            <a:r>
              <a:rPr lang="en-US" dirty="0" smtClean="0"/>
              <a:t>Du ____ (</a:t>
            </a:r>
            <a:r>
              <a:rPr lang="en-US" dirty="0" err="1" smtClean="0"/>
              <a:t>wolle</a:t>
            </a:r>
            <a:r>
              <a:rPr lang="en-US" dirty="0" smtClean="0"/>
              <a:t>) en </a:t>
            </a:r>
            <a:r>
              <a:rPr lang="en-US" dirty="0" err="1" smtClean="0"/>
              <a:t>Maschien</a:t>
            </a:r>
            <a:r>
              <a:rPr lang="en-US" dirty="0" smtClean="0"/>
              <a:t> </a:t>
            </a:r>
            <a:r>
              <a:rPr lang="en-US" dirty="0" err="1" smtClean="0"/>
              <a:t>kaafe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Du </a:t>
            </a:r>
            <a:r>
              <a:rPr lang="en-US" dirty="0" err="1" smtClean="0">
                <a:solidFill>
                  <a:srgbClr val="FF0000"/>
                </a:solidFill>
              </a:rPr>
              <a:t>witt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en </a:t>
            </a:r>
            <a:r>
              <a:rPr lang="en-US" dirty="0" err="1" smtClean="0"/>
              <a:t>Maschien</a:t>
            </a:r>
            <a:r>
              <a:rPr lang="en-US" dirty="0" smtClean="0"/>
              <a:t> </a:t>
            </a:r>
            <a:r>
              <a:rPr lang="en-US" dirty="0" err="1" smtClean="0"/>
              <a:t>kaafe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____ (</a:t>
            </a:r>
            <a:r>
              <a:rPr lang="en-US" dirty="0" err="1" smtClean="0"/>
              <a:t>misse</a:t>
            </a:r>
            <a:r>
              <a:rPr lang="en-US" dirty="0" smtClean="0"/>
              <a:t>) </a:t>
            </a:r>
            <a:r>
              <a:rPr lang="en-US" dirty="0" err="1" smtClean="0"/>
              <a:t>ich</a:t>
            </a:r>
            <a:r>
              <a:rPr lang="en-US" dirty="0" smtClean="0"/>
              <a:t> so </a:t>
            </a:r>
            <a:r>
              <a:rPr lang="en-US" dirty="0" err="1" smtClean="0"/>
              <a:t>viel</a:t>
            </a:r>
            <a:r>
              <a:rPr lang="en-US" dirty="0" smtClean="0"/>
              <a:t> duh?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Muss</a:t>
            </a:r>
            <a:r>
              <a:rPr lang="en-US" dirty="0" smtClean="0"/>
              <a:t> </a:t>
            </a:r>
            <a:r>
              <a:rPr lang="en-US" dirty="0" err="1" smtClean="0"/>
              <a:t>ich</a:t>
            </a:r>
            <a:r>
              <a:rPr lang="en-US" dirty="0" smtClean="0"/>
              <a:t> so </a:t>
            </a:r>
            <a:r>
              <a:rPr lang="en-US" dirty="0" err="1" smtClean="0"/>
              <a:t>viel</a:t>
            </a:r>
            <a:r>
              <a:rPr lang="en-US" dirty="0" smtClean="0"/>
              <a:t> duh?</a:t>
            </a:r>
          </a:p>
          <a:p>
            <a:r>
              <a:rPr lang="en-US" dirty="0" smtClean="0"/>
              <a:t>Der Conrad ____ (</a:t>
            </a:r>
            <a:r>
              <a:rPr lang="en-US" dirty="0" err="1" smtClean="0"/>
              <a:t>kenne</a:t>
            </a:r>
            <a:r>
              <a:rPr lang="en-US" dirty="0" smtClean="0"/>
              <a:t>) </a:t>
            </a:r>
            <a:r>
              <a:rPr lang="en-US" dirty="0" err="1" smtClean="0"/>
              <a:t>schtarrick</a:t>
            </a:r>
            <a:r>
              <a:rPr lang="en-US" dirty="0" smtClean="0"/>
              <a:t> </a:t>
            </a:r>
            <a:r>
              <a:rPr lang="en-US" dirty="0" err="1" smtClean="0"/>
              <a:t>laafe</a:t>
            </a:r>
            <a:r>
              <a:rPr lang="en-US" dirty="0" smtClean="0"/>
              <a:t>!</a:t>
            </a:r>
          </a:p>
          <a:p>
            <a:r>
              <a:rPr lang="en-US" dirty="0" smtClean="0"/>
              <a:t>Der Conrad </a:t>
            </a:r>
            <a:r>
              <a:rPr lang="en-US" dirty="0" err="1" smtClean="0">
                <a:solidFill>
                  <a:srgbClr val="FF0000"/>
                </a:solidFill>
              </a:rPr>
              <a:t>kann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schtarrick</a:t>
            </a:r>
            <a:r>
              <a:rPr lang="en-US" dirty="0" smtClean="0"/>
              <a:t> </a:t>
            </a:r>
            <a:r>
              <a:rPr lang="en-US" dirty="0" err="1" smtClean="0"/>
              <a:t>laafe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0601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and answer the following questions:</a:t>
            </a:r>
          </a:p>
          <a:p>
            <a:r>
              <a:rPr lang="en-US" dirty="0" smtClean="0"/>
              <a:t>Was </a:t>
            </a:r>
            <a:r>
              <a:rPr lang="en-US" dirty="0" err="1" smtClean="0"/>
              <a:t>kannscht</a:t>
            </a:r>
            <a:r>
              <a:rPr lang="en-US" dirty="0" smtClean="0"/>
              <a:t> du duh?</a:t>
            </a:r>
          </a:p>
          <a:p>
            <a:r>
              <a:rPr lang="en-US" dirty="0" smtClean="0"/>
              <a:t>Was </a:t>
            </a:r>
            <a:r>
              <a:rPr lang="en-US" dirty="0" err="1" smtClean="0"/>
              <a:t>brauchscht</a:t>
            </a:r>
            <a:r>
              <a:rPr lang="en-US" dirty="0" smtClean="0"/>
              <a:t> du </a:t>
            </a:r>
            <a:r>
              <a:rPr lang="en-US" dirty="0" err="1" smtClean="0"/>
              <a:t>zu</a:t>
            </a:r>
            <a:r>
              <a:rPr lang="en-US" dirty="0" smtClean="0"/>
              <a:t> </a:t>
            </a:r>
            <a:r>
              <a:rPr lang="en-US" dirty="0" err="1" smtClean="0"/>
              <a:t>kaafe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Wer</a:t>
            </a:r>
            <a:r>
              <a:rPr lang="en-US" dirty="0" smtClean="0"/>
              <a:t> </a:t>
            </a:r>
            <a:r>
              <a:rPr lang="en-US" dirty="0" err="1" smtClean="0"/>
              <a:t>sollscht</a:t>
            </a:r>
            <a:r>
              <a:rPr lang="en-US" dirty="0" smtClean="0"/>
              <a:t> du </a:t>
            </a:r>
            <a:r>
              <a:rPr lang="en-US" dirty="0" err="1" smtClean="0"/>
              <a:t>bsuche</a:t>
            </a:r>
            <a:r>
              <a:rPr lang="en-US" dirty="0" smtClean="0"/>
              <a:t>?</a:t>
            </a:r>
          </a:p>
          <a:p>
            <a:r>
              <a:rPr lang="en-US" dirty="0" smtClean="0"/>
              <a:t>Was </a:t>
            </a:r>
            <a:r>
              <a:rPr lang="en-US" dirty="0" err="1" smtClean="0"/>
              <a:t>meegscht</a:t>
            </a:r>
            <a:r>
              <a:rPr lang="en-US" dirty="0" smtClean="0"/>
              <a:t>/</a:t>
            </a:r>
            <a:r>
              <a:rPr lang="en-US" dirty="0" err="1" smtClean="0"/>
              <a:t>gleichscht</a:t>
            </a:r>
            <a:r>
              <a:rPr lang="en-US" dirty="0" smtClean="0"/>
              <a:t> du </a:t>
            </a:r>
            <a:r>
              <a:rPr lang="en-US" dirty="0" err="1" smtClean="0"/>
              <a:t>zu</a:t>
            </a:r>
            <a:r>
              <a:rPr lang="en-US" dirty="0" smtClean="0"/>
              <a:t> duh?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21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Was </a:t>
            </a:r>
            <a:r>
              <a:rPr lang="en-US" dirty="0" err="1" smtClean="0"/>
              <a:t>kannscht</a:t>
            </a:r>
            <a:r>
              <a:rPr lang="en-US" dirty="0" smtClean="0"/>
              <a:t> du duh?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kann</a:t>
            </a:r>
            <a:r>
              <a:rPr lang="en-US" dirty="0" smtClean="0">
                <a:solidFill>
                  <a:srgbClr val="FF0000"/>
                </a:solidFill>
              </a:rPr>
              <a:t> die Banjo </a:t>
            </a:r>
            <a:r>
              <a:rPr lang="en-US" dirty="0" err="1" smtClean="0">
                <a:solidFill>
                  <a:srgbClr val="FF0000"/>
                </a:solidFill>
              </a:rPr>
              <a:t>schpiele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Was </a:t>
            </a:r>
            <a:r>
              <a:rPr lang="en-US" dirty="0" err="1" smtClean="0"/>
              <a:t>brauchscht</a:t>
            </a:r>
            <a:r>
              <a:rPr lang="en-US" dirty="0" smtClean="0"/>
              <a:t> du </a:t>
            </a:r>
            <a:r>
              <a:rPr lang="en-US" dirty="0" err="1" smtClean="0"/>
              <a:t>zu</a:t>
            </a:r>
            <a:r>
              <a:rPr lang="en-US" dirty="0" smtClean="0"/>
              <a:t> </a:t>
            </a:r>
            <a:r>
              <a:rPr lang="en-US" dirty="0" err="1" smtClean="0"/>
              <a:t>kaafe</a:t>
            </a:r>
            <a:r>
              <a:rPr lang="en-US" dirty="0" smtClean="0"/>
              <a:t>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brauch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neier</a:t>
            </a:r>
            <a:r>
              <a:rPr lang="en-US" dirty="0" smtClean="0">
                <a:solidFill>
                  <a:srgbClr val="FF0000"/>
                </a:solidFill>
              </a:rPr>
              <a:t> Hut </a:t>
            </a:r>
            <a:r>
              <a:rPr lang="en-US" dirty="0" err="1" smtClean="0">
                <a:solidFill>
                  <a:srgbClr val="FF0000"/>
                </a:solidFill>
              </a:rPr>
              <a:t>zu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kaafe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</a:p>
          <a:p>
            <a:r>
              <a:rPr lang="en-US" dirty="0" err="1" smtClean="0"/>
              <a:t>Wer</a:t>
            </a:r>
            <a:r>
              <a:rPr lang="en-US" dirty="0" smtClean="0"/>
              <a:t> </a:t>
            </a:r>
            <a:r>
              <a:rPr lang="en-US" dirty="0" err="1" smtClean="0"/>
              <a:t>sollscht</a:t>
            </a:r>
            <a:r>
              <a:rPr lang="en-US" dirty="0" smtClean="0"/>
              <a:t> du </a:t>
            </a:r>
            <a:r>
              <a:rPr lang="en-US" dirty="0" err="1" smtClean="0"/>
              <a:t>bsuche</a:t>
            </a:r>
            <a:r>
              <a:rPr lang="en-US" dirty="0" smtClean="0"/>
              <a:t>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soll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Grosseldere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bsuche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Was </a:t>
            </a:r>
            <a:r>
              <a:rPr lang="en-US" dirty="0" err="1" smtClean="0"/>
              <a:t>meegscht</a:t>
            </a:r>
            <a:r>
              <a:rPr lang="en-US" dirty="0" smtClean="0"/>
              <a:t>/</a:t>
            </a:r>
            <a:r>
              <a:rPr lang="en-US" dirty="0" err="1" smtClean="0"/>
              <a:t>gleichscht</a:t>
            </a:r>
            <a:r>
              <a:rPr lang="en-US" dirty="0" smtClean="0"/>
              <a:t> du </a:t>
            </a:r>
            <a:r>
              <a:rPr lang="en-US" dirty="0" err="1" smtClean="0"/>
              <a:t>zu</a:t>
            </a:r>
            <a:r>
              <a:rPr lang="en-US" dirty="0" smtClean="0"/>
              <a:t> duh?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maag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gleich</a:t>
            </a:r>
            <a:r>
              <a:rPr lang="en-US" dirty="0" smtClean="0">
                <a:solidFill>
                  <a:srgbClr val="FF0000"/>
                </a:solidFill>
              </a:rPr>
              <a:t> Motorcycle </a:t>
            </a:r>
            <a:r>
              <a:rPr lang="en-US" dirty="0" err="1" smtClean="0">
                <a:solidFill>
                  <a:srgbClr val="FF0000"/>
                </a:solidFill>
              </a:rPr>
              <a:t>zu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faahre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59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376</Words>
  <Application>Microsoft Macintosh PowerPoint</Application>
  <PresentationFormat>On-screen Show (4:3)</PresentationFormat>
  <Paragraphs>122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PA Dutch 101</vt:lpstr>
      <vt:lpstr>Modals</vt:lpstr>
      <vt:lpstr>Modals</vt:lpstr>
      <vt:lpstr>Modals</vt:lpstr>
      <vt:lpstr>Modals</vt:lpstr>
      <vt:lpstr>Modals</vt:lpstr>
      <vt:lpstr>Iewing – Practice</vt:lpstr>
      <vt:lpstr>Iewing - Practice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80</cp:revision>
  <dcterms:created xsi:type="dcterms:W3CDTF">2012-12-30T17:54:41Z</dcterms:created>
  <dcterms:modified xsi:type="dcterms:W3CDTF">2013-01-01T18:54:10Z</dcterms:modified>
</cp:coreProperties>
</file>