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2" r:id="rId3"/>
    <p:sldId id="263" r:id="rId4"/>
    <p:sldId id="266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61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4" d="100"/>
          <a:sy n="74" d="100"/>
        </p:scale>
        <p:origin x="-164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1075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2289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271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336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769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6205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6455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766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677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671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026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6009E4-5BC4-BB4E-8B22-2C905228E699}" type="datetimeFigureOut">
              <a:rPr lang="en-US" smtClean="0"/>
              <a:t>1/1/13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9BA751-062B-DB4A-9DA8-102D97226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855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ex sign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6675" y="3559054"/>
            <a:ext cx="3161657" cy="316165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96347"/>
            <a:ext cx="7772400" cy="1470025"/>
          </a:xfrm>
        </p:spPr>
        <p:txBody>
          <a:bodyPr/>
          <a:lstStyle/>
          <a:p>
            <a:r>
              <a:rPr lang="en-US" dirty="0" smtClean="0"/>
              <a:t>PA Dutch 101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286500"/>
            <a:ext cx="7772400" cy="17526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Video </a:t>
            </a:r>
            <a:r>
              <a:rPr lang="en-US" dirty="0" smtClean="0">
                <a:solidFill>
                  <a:schemeClr val="tx1"/>
                </a:solidFill>
              </a:rPr>
              <a:t>17: </a:t>
            </a:r>
            <a:r>
              <a:rPr lang="en-US" dirty="0" smtClean="0">
                <a:solidFill>
                  <a:schemeClr val="tx1"/>
                </a:solidFill>
              </a:rPr>
              <a:t>The </a:t>
            </a:r>
            <a:r>
              <a:rPr lang="en-US" dirty="0" smtClean="0">
                <a:solidFill>
                  <a:schemeClr val="tx1"/>
                </a:solidFill>
              </a:rPr>
              <a:t>Accusative </a:t>
            </a:r>
            <a:r>
              <a:rPr lang="en-US" dirty="0" smtClean="0">
                <a:solidFill>
                  <a:schemeClr val="tx1"/>
                </a:solidFill>
              </a:rPr>
              <a:t>Case.</a:t>
            </a:r>
          </a:p>
          <a:p>
            <a:r>
              <a:rPr lang="en-US" i="1" dirty="0" err="1" smtClean="0">
                <a:solidFill>
                  <a:srgbClr val="FF0000"/>
                </a:solidFill>
              </a:rPr>
              <a:t>Accusativ</a:t>
            </a:r>
            <a:r>
              <a:rPr lang="en-US" i="1" dirty="0" smtClean="0">
                <a:solidFill>
                  <a:srgbClr val="FF0000"/>
                </a:solidFill>
              </a:rPr>
              <a:t>.</a:t>
            </a:r>
            <a:endParaRPr lang="en-US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29486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smtClean="0"/>
              <a:t>Accusative</a:t>
            </a:r>
            <a:r>
              <a:rPr lang="en-US" dirty="0" smtClean="0"/>
              <a:t> </a:t>
            </a:r>
            <a:r>
              <a:rPr lang="en-US" dirty="0" smtClean="0"/>
              <a:t>Case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As we covered in Video 12, the Nominative Case identifies the Subject of a sentence.</a:t>
            </a:r>
            <a:endParaRPr lang="en-US" dirty="0" smtClean="0"/>
          </a:p>
          <a:p>
            <a:r>
              <a:rPr lang="en-US" dirty="0" smtClean="0"/>
              <a:t>The Accusative Case is used to identify the Direct Object of a sentence.</a:t>
            </a:r>
            <a:endParaRPr lang="en-US" dirty="0" smtClean="0"/>
          </a:p>
          <a:p>
            <a:r>
              <a:rPr lang="en-US" dirty="0" smtClean="0"/>
              <a:t>In English:</a:t>
            </a:r>
          </a:p>
          <a:p>
            <a:r>
              <a:rPr lang="en-US" dirty="0" smtClean="0"/>
              <a:t>Alice buys the book.</a:t>
            </a:r>
          </a:p>
          <a:p>
            <a:r>
              <a:rPr lang="en-US" dirty="0" smtClean="0"/>
              <a:t>Alice is the Subject, book is the Direct Object.</a:t>
            </a:r>
          </a:p>
          <a:p>
            <a:r>
              <a:rPr lang="en-US" dirty="0" smtClean="0"/>
              <a:t>Die Alice </a:t>
            </a:r>
            <a:r>
              <a:rPr lang="en-US" dirty="0" err="1" smtClean="0"/>
              <a:t>kaaft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Buch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32656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Definite Article (THE)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</a:t>
            </a:r>
            <a:r>
              <a:rPr lang="en-US" dirty="0" smtClean="0"/>
              <a:t>the </a:t>
            </a:r>
            <a:r>
              <a:rPr lang="en-US" dirty="0" smtClean="0"/>
              <a:t>Accusative</a:t>
            </a:r>
            <a:r>
              <a:rPr lang="en-US" dirty="0" smtClean="0"/>
              <a:t> </a:t>
            </a:r>
            <a:r>
              <a:rPr lang="en-US" dirty="0" smtClean="0"/>
              <a:t>Case, we use the following definite articles:</a:t>
            </a: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4646243"/>
              </p:ext>
            </p:extLst>
          </p:nvPr>
        </p:nvGraphicFramePr>
        <p:xfrm>
          <a:off x="772370" y="3111613"/>
          <a:ext cx="7534896" cy="1158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83724"/>
                <a:gridCol w="1883724"/>
                <a:gridCol w="1883724"/>
                <a:gridCol w="188372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Masculine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Feminine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Neuter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Plural</a:t>
                      </a:r>
                      <a:endParaRPr lang="en-US" sz="3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solidFill>
                            <a:srgbClr val="FF0000"/>
                          </a:solidFill>
                        </a:rPr>
                        <a:t>der</a:t>
                      </a:r>
                      <a:endParaRPr lang="en-US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solidFill>
                            <a:srgbClr val="FF0000"/>
                          </a:solidFill>
                        </a:rPr>
                        <a:t>die</a:t>
                      </a:r>
                      <a:endParaRPr lang="en-US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err="1" smtClean="0">
                          <a:solidFill>
                            <a:srgbClr val="FF0000"/>
                          </a:solidFill>
                        </a:rPr>
                        <a:t>es</a:t>
                      </a:r>
                      <a:endParaRPr lang="en-US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solidFill>
                            <a:srgbClr val="FF0000"/>
                          </a:solidFill>
                        </a:rPr>
                        <a:t>die</a:t>
                      </a:r>
                      <a:endParaRPr lang="en-US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93194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Indefinite Article (A/AN)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Indefinite Article does not specifically identify the noun that they are associated with.</a:t>
            </a:r>
          </a:p>
          <a:p>
            <a:r>
              <a:rPr lang="en-US" dirty="0"/>
              <a:t>The book. vs. A book.</a:t>
            </a: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7798618"/>
              </p:ext>
            </p:extLst>
          </p:nvPr>
        </p:nvGraphicFramePr>
        <p:xfrm>
          <a:off x="772370" y="4177096"/>
          <a:ext cx="7534896" cy="1158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83724"/>
                <a:gridCol w="1883724"/>
                <a:gridCol w="1883724"/>
                <a:gridCol w="188372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Masculine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Feminine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Neuter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Plural</a:t>
                      </a:r>
                      <a:endParaRPr lang="en-US" sz="3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solidFill>
                            <a:srgbClr val="FF0000"/>
                          </a:solidFill>
                        </a:rPr>
                        <a:t>en</a:t>
                      </a:r>
                      <a:endParaRPr lang="en-US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solidFill>
                            <a:srgbClr val="FF0000"/>
                          </a:solidFill>
                        </a:rPr>
                        <a:t>en</a:t>
                      </a:r>
                      <a:endParaRPr lang="en-US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solidFill>
                            <a:srgbClr val="FF0000"/>
                          </a:solidFill>
                        </a:rPr>
                        <a:t>en</a:t>
                      </a:r>
                      <a:endParaRPr lang="en-US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585770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Accusative Personal Pronouns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Just like the Nominative Case, the Accusative Case has its own Personal Pronouns:</a:t>
            </a: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8491055"/>
              </p:ext>
            </p:extLst>
          </p:nvPr>
        </p:nvGraphicFramePr>
        <p:xfrm>
          <a:off x="457198" y="2895600"/>
          <a:ext cx="8090360" cy="3474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22590"/>
                <a:gridCol w="2022590"/>
                <a:gridCol w="2022590"/>
                <a:gridCol w="202259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Nom.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Accusative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Nom.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Accusative</a:t>
                      </a:r>
                      <a:endParaRPr lang="en-US" sz="3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200" dirty="0" err="1" smtClean="0"/>
                        <a:t>ich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solidFill>
                            <a:srgbClr val="FF0000"/>
                          </a:solidFill>
                        </a:rPr>
                        <a:t>mich</a:t>
                      </a:r>
                      <a:endParaRPr lang="en-US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/>
                        <a:t>mir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solidFill>
                            <a:srgbClr val="FF0000"/>
                          </a:solidFill>
                        </a:rPr>
                        <a:t>uns</a:t>
                      </a:r>
                      <a:endParaRPr lang="en-US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du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solidFill>
                            <a:srgbClr val="FF0000"/>
                          </a:solidFill>
                        </a:rPr>
                        <a:t>dich</a:t>
                      </a:r>
                      <a:endParaRPr lang="en-US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/>
                        <a:t>dihr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solidFill>
                            <a:srgbClr val="FF0000"/>
                          </a:solidFill>
                        </a:rPr>
                        <a:t>eich</a:t>
                      </a:r>
                      <a:endParaRPr lang="en-US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200" dirty="0" err="1" smtClean="0"/>
                        <a:t>er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solidFill>
                            <a:srgbClr val="FF0000"/>
                          </a:solidFill>
                        </a:rPr>
                        <a:t>en</a:t>
                      </a:r>
                      <a:endParaRPr lang="en-US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/>
                        <a:t>sie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solidFill>
                            <a:srgbClr val="FF0000"/>
                          </a:solidFill>
                        </a:rPr>
                        <a:t>sie</a:t>
                      </a:r>
                      <a:endParaRPr lang="en-US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200" dirty="0" err="1" smtClean="0"/>
                        <a:t>sie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solidFill>
                            <a:srgbClr val="FF0000"/>
                          </a:solidFill>
                        </a:rPr>
                        <a:t>sie</a:t>
                      </a:r>
                      <a:endParaRPr lang="en-US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2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200" dirty="0" err="1" smtClean="0"/>
                        <a:t>es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solidFill>
                            <a:srgbClr val="FF0000"/>
                          </a:solidFill>
                        </a:rPr>
                        <a:t>es</a:t>
                      </a:r>
                      <a:endParaRPr lang="en-US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200" dirty="0" smtClean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29284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Accusative Personal Pronouns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Remember that Personal Pronouns replace nouns.</a:t>
            </a:r>
          </a:p>
          <a:p>
            <a:r>
              <a:rPr lang="en-US" dirty="0" smtClean="0"/>
              <a:t>Accusative PPs replace the Direct Object:</a:t>
            </a:r>
          </a:p>
          <a:p>
            <a:r>
              <a:rPr lang="en-US" dirty="0" err="1" smtClean="0"/>
              <a:t>Ich</a:t>
            </a:r>
            <a:r>
              <a:rPr lang="en-US" dirty="0" smtClean="0"/>
              <a:t> </a:t>
            </a:r>
            <a:r>
              <a:rPr lang="en-US" dirty="0" err="1" smtClean="0"/>
              <a:t>kenn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der Ralph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Ich</a:t>
            </a:r>
            <a:r>
              <a:rPr lang="en-US" dirty="0" smtClean="0"/>
              <a:t> </a:t>
            </a:r>
            <a:r>
              <a:rPr lang="en-US" dirty="0" err="1" smtClean="0"/>
              <a:t>kenn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en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13386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Accusative Prepositions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Unlike the Nominative Case, the Accusative Case has a set of 7 Prepositions.</a:t>
            </a:r>
          </a:p>
          <a:p>
            <a:r>
              <a:rPr lang="en-US" dirty="0" smtClean="0"/>
              <a:t>The rule when using these prepositions is that the noun associated with the preposition always takes the Accusative Case!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50725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Accusative Prepositions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>
                <a:solidFill>
                  <a:srgbClr val="FF0000"/>
                </a:solidFill>
              </a:rPr>
              <a:t>bis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– until, till, by</a:t>
            </a:r>
          </a:p>
          <a:p>
            <a:r>
              <a:rPr lang="en-US" dirty="0" err="1">
                <a:solidFill>
                  <a:srgbClr val="FF0000"/>
                </a:solidFill>
              </a:rPr>
              <a:t>d</a:t>
            </a:r>
            <a:r>
              <a:rPr lang="en-US" dirty="0" err="1" smtClean="0">
                <a:solidFill>
                  <a:srgbClr val="FF0000"/>
                </a:solidFill>
              </a:rPr>
              <a:t>arrich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– through</a:t>
            </a:r>
          </a:p>
          <a:p>
            <a:r>
              <a:rPr lang="en-US" dirty="0" err="1">
                <a:solidFill>
                  <a:srgbClr val="FF0000"/>
                </a:solidFill>
              </a:rPr>
              <a:t>f</a:t>
            </a:r>
            <a:r>
              <a:rPr lang="en-US" dirty="0" err="1" smtClean="0">
                <a:solidFill>
                  <a:srgbClr val="FF0000"/>
                </a:solidFill>
              </a:rPr>
              <a:t>er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– for</a:t>
            </a:r>
          </a:p>
          <a:p>
            <a:r>
              <a:rPr lang="en-US" dirty="0" err="1">
                <a:solidFill>
                  <a:srgbClr val="FF0000"/>
                </a:solidFill>
              </a:rPr>
              <a:t>g</a:t>
            </a:r>
            <a:r>
              <a:rPr lang="en-US" dirty="0" err="1" smtClean="0">
                <a:solidFill>
                  <a:srgbClr val="FF0000"/>
                </a:solidFill>
              </a:rPr>
              <a:t>eeich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– against</a:t>
            </a:r>
          </a:p>
          <a:p>
            <a:r>
              <a:rPr lang="en-US" dirty="0" err="1">
                <a:solidFill>
                  <a:srgbClr val="FF0000"/>
                </a:solidFill>
              </a:rPr>
              <a:t>g</a:t>
            </a:r>
            <a:r>
              <a:rPr lang="en-US" dirty="0" err="1" smtClean="0">
                <a:solidFill>
                  <a:srgbClr val="FF0000"/>
                </a:solidFill>
              </a:rPr>
              <a:t>ege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– against</a:t>
            </a:r>
          </a:p>
          <a:p>
            <a:r>
              <a:rPr lang="en-US" dirty="0">
                <a:solidFill>
                  <a:srgbClr val="FF0000"/>
                </a:solidFill>
              </a:rPr>
              <a:t>u</a:t>
            </a:r>
            <a:r>
              <a:rPr lang="en-US" dirty="0" smtClean="0">
                <a:solidFill>
                  <a:srgbClr val="FF0000"/>
                </a:solidFill>
              </a:rPr>
              <a:t>m </a:t>
            </a:r>
            <a:r>
              <a:rPr lang="en-US" dirty="0" smtClean="0"/>
              <a:t>– around</a:t>
            </a:r>
          </a:p>
          <a:p>
            <a:r>
              <a:rPr lang="en-US" dirty="0" err="1">
                <a:solidFill>
                  <a:srgbClr val="FF0000"/>
                </a:solidFill>
              </a:rPr>
              <a:t>u</a:t>
            </a:r>
            <a:r>
              <a:rPr lang="en-US" dirty="0" err="1" smtClean="0">
                <a:solidFill>
                  <a:srgbClr val="FF0000"/>
                </a:solidFill>
              </a:rPr>
              <a:t>nne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– without</a:t>
            </a:r>
          </a:p>
        </p:txBody>
      </p:sp>
    </p:spTree>
    <p:extLst>
      <p:ext uri="{BB962C8B-B14F-4D97-AF65-F5344CB8AC3E}">
        <p14:creationId xmlns:p14="http://schemas.microsoft.com/office/powerpoint/2010/main" val="12839871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Accusative Prepositions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FF0000"/>
                </a:solidFill>
              </a:rPr>
              <a:t>Darrich</a:t>
            </a:r>
            <a:r>
              <a:rPr lang="en-US" dirty="0" smtClean="0">
                <a:solidFill>
                  <a:srgbClr val="FF0000"/>
                </a:solidFill>
              </a:rPr>
              <a:t> der </a:t>
            </a:r>
            <a:r>
              <a:rPr lang="en-US" dirty="0" err="1" smtClean="0">
                <a:solidFill>
                  <a:srgbClr val="FF0000"/>
                </a:solidFill>
              </a:rPr>
              <a:t>Daag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smtClean="0"/>
              <a:t>duh </a:t>
            </a:r>
            <a:r>
              <a:rPr lang="en-US" dirty="0" err="1" smtClean="0"/>
              <a:t>ich</a:t>
            </a:r>
            <a:r>
              <a:rPr lang="en-US" dirty="0" smtClean="0"/>
              <a:t> </a:t>
            </a:r>
            <a:r>
              <a:rPr lang="en-US" dirty="0" err="1" smtClean="0"/>
              <a:t>viel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Buch</a:t>
            </a:r>
            <a:r>
              <a:rPr lang="en-US" dirty="0" smtClean="0"/>
              <a:t> </a:t>
            </a:r>
            <a:r>
              <a:rPr lang="en-US" dirty="0" err="1" smtClean="0"/>
              <a:t>iss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rgbClr val="FF0000"/>
                </a:solidFill>
              </a:rPr>
              <a:t>fer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mich</a:t>
            </a:r>
            <a:r>
              <a:rPr lang="en-US" dirty="0" err="1" smtClean="0"/>
              <a:t>.</a:t>
            </a:r>
            <a:endParaRPr lang="en-US" dirty="0" smtClean="0"/>
          </a:p>
          <a:p>
            <a:r>
              <a:rPr lang="en-US" dirty="0" smtClean="0"/>
              <a:t>Der </a:t>
            </a:r>
            <a:r>
              <a:rPr lang="en-US" dirty="0" err="1" smtClean="0"/>
              <a:t>Hund</a:t>
            </a:r>
            <a:r>
              <a:rPr lang="en-US" dirty="0" smtClean="0"/>
              <a:t> </a:t>
            </a:r>
            <a:r>
              <a:rPr lang="en-US" dirty="0" err="1" smtClean="0"/>
              <a:t>laaft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um der </a:t>
            </a:r>
            <a:r>
              <a:rPr lang="en-US" dirty="0" err="1" smtClean="0">
                <a:solidFill>
                  <a:srgbClr val="FF0000"/>
                </a:solidFill>
              </a:rPr>
              <a:t>Gaarde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50802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Accusative Prepositions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Some Accusative Prepositions and Articles are contracted as long as there is a special emphasis on the article:</a:t>
            </a:r>
          </a:p>
          <a:p>
            <a:r>
              <a:rPr lang="en-US" dirty="0" err="1">
                <a:solidFill>
                  <a:srgbClr val="FF0000"/>
                </a:solidFill>
              </a:rPr>
              <a:t>d</a:t>
            </a:r>
            <a:r>
              <a:rPr lang="en-US" dirty="0" err="1" smtClean="0">
                <a:solidFill>
                  <a:srgbClr val="FF0000"/>
                </a:solidFill>
              </a:rPr>
              <a:t>arrich</a:t>
            </a:r>
            <a:r>
              <a:rPr lang="en-US" dirty="0" smtClean="0">
                <a:solidFill>
                  <a:srgbClr val="FF0000"/>
                </a:solidFill>
              </a:rPr>
              <a:t> + </a:t>
            </a:r>
            <a:r>
              <a:rPr lang="en-US" dirty="0" err="1" smtClean="0">
                <a:solidFill>
                  <a:srgbClr val="FF0000"/>
                </a:solidFill>
              </a:rPr>
              <a:t>es</a:t>
            </a:r>
            <a:r>
              <a:rPr lang="en-US" dirty="0" smtClean="0">
                <a:solidFill>
                  <a:srgbClr val="FF0000"/>
                </a:solidFill>
              </a:rPr>
              <a:t> = </a:t>
            </a:r>
            <a:r>
              <a:rPr lang="en-US" dirty="0" err="1" smtClean="0">
                <a:solidFill>
                  <a:srgbClr val="FF0000"/>
                </a:solidFill>
              </a:rPr>
              <a:t>darrich’s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err="1">
                <a:solidFill>
                  <a:srgbClr val="FF0000"/>
                </a:solidFill>
              </a:rPr>
              <a:t>f</a:t>
            </a:r>
            <a:r>
              <a:rPr lang="en-US" dirty="0" err="1" smtClean="0">
                <a:solidFill>
                  <a:srgbClr val="FF0000"/>
                </a:solidFill>
              </a:rPr>
              <a:t>er</a:t>
            </a:r>
            <a:r>
              <a:rPr lang="en-US" dirty="0" smtClean="0">
                <a:solidFill>
                  <a:srgbClr val="FF0000"/>
                </a:solidFill>
              </a:rPr>
              <a:t> + </a:t>
            </a:r>
            <a:r>
              <a:rPr lang="en-US" dirty="0" err="1" smtClean="0">
                <a:solidFill>
                  <a:srgbClr val="FF0000"/>
                </a:solidFill>
              </a:rPr>
              <a:t>es</a:t>
            </a:r>
            <a:r>
              <a:rPr lang="en-US" dirty="0" smtClean="0">
                <a:solidFill>
                  <a:srgbClr val="FF0000"/>
                </a:solidFill>
              </a:rPr>
              <a:t> = </a:t>
            </a:r>
            <a:r>
              <a:rPr lang="en-US" dirty="0" err="1" smtClean="0">
                <a:solidFill>
                  <a:srgbClr val="FF0000"/>
                </a:solidFill>
              </a:rPr>
              <a:t>fer’s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err="1">
                <a:solidFill>
                  <a:srgbClr val="FF0000"/>
                </a:solidFill>
              </a:rPr>
              <a:t>g</a:t>
            </a:r>
            <a:r>
              <a:rPr lang="en-US" dirty="0" err="1" smtClean="0">
                <a:solidFill>
                  <a:srgbClr val="FF0000"/>
                </a:solidFill>
              </a:rPr>
              <a:t>eeich</a:t>
            </a:r>
            <a:r>
              <a:rPr lang="en-US" dirty="0" smtClean="0">
                <a:solidFill>
                  <a:srgbClr val="FF0000"/>
                </a:solidFill>
              </a:rPr>
              <a:t> + </a:t>
            </a:r>
            <a:r>
              <a:rPr lang="en-US" dirty="0" err="1" smtClean="0">
                <a:solidFill>
                  <a:srgbClr val="FF0000"/>
                </a:solidFill>
              </a:rPr>
              <a:t>es</a:t>
            </a:r>
            <a:r>
              <a:rPr lang="en-US" dirty="0" smtClean="0">
                <a:solidFill>
                  <a:srgbClr val="FF0000"/>
                </a:solidFill>
              </a:rPr>
              <a:t> = </a:t>
            </a:r>
            <a:r>
              <a:rPr lang="en-US" dirty="0" err="1" smtClean="0">
                <a:solidFill>
                  <a:srgbClr val="FF0000"/>
                </a:solidFill>
              </a:rPr>
              <a:t>geeich’s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u</a:t>
            </a:r>
            <a:r>
              <a:rPr lang="en-US" dirty="0" smtClean="0">
                <a:solidFill>
                  <a:srgbClr val="FF0000"/>
                </a:solidFill>
              </a:rPr>
              <a:t>m + </a:t>
            </a:r>
            <a:r>
              <a:rPr lang="en-US" dirty="0" err="1" smtClean="0">
                <a:solidFill>
                  <a:srgbClr val="FF0000"/>
                </a:solidFill>
              </a:rPr>
              <a:t>es</a:t>
            </a:r>
            <a:r>
              <a:rPr lang="en-US" dirty="0" smtClean="0">
                <a:solidFill>
                  <a:srgbClr val="FF0000"/>
                </a:solidFill>
              </a:rPr>
              <a:t> = um’s</a:t>
            </a:r>
          </a:p>
        </p:txBody>
      </p:sp>
    </p:spTree>
    <p:extLst>
      <p:ext uri="{BB962C8B-B14F-4D97-AF65-F5344CB8AC3E}">
        <p14:creationId xmlns:p14="http://schemas.microsoft.com/office/powerpoint/2010/main" val="34079684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err="1" smtClean="0"/>
              <a:t>Iewing</a:t>
            </a:r>
            <a:r>
              <a:rPr lang="en-US" dirty="0" smtClean="0"/>
              <a:t> - Practice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___ (the) </a:t>
            </a:r>
            <a:r>
              <a:rPr lang="en-US" dirty="0" err="1" smtClean="0"/>
              <a:t>Daadi</a:t>
            </a:r>
            <a:r>
              <a:rPr lang="en-US" dirty="0" smtClean="0"/>
              <a:t> </a:t>
            </a:r>
            <a:r>
              <a:rPr lang="en-US" dirty="0" err="1" smtClean="0"/>
              <a:t>leest</a:t>
            </a:r>
            <a:r>
              <a:rPr lang="en-US" dirty="0" smtClean="0"/>
              <a:t> ___ (a) </a:t>
            </a:r>
            <a:r>
              <a:rPr lang="en-US" dirty="0" err="1" smtClean="0"/>
              <a:t>Zeiding</a:t>
            </a:r>
            <a:r>
              <a:rPr lang="en-US" dirty="0" smtClean="0"/>
              <a:t> (f).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Der</a:t>
            </a:r>
            <a:r>
              <a:rPr lang="en-US" dirty="0" smtClean="0"/>
              <a:t> </a:t>
            </a:r>
            <a:r>
              <a:rPr lang="en-US" dirty="0" err="1" smtClean="0"/>
              <a:t>Daadi</a:t>
            </a:r>
            <a:r>
              <a:rPr lang="en-US" dirty="0" smtClean="0"/>
              <a:t> </a:t>
            </a:r>
            <a:r>
              <a:rPr lang="en-US" dirty="0" err="1" smtClean="0"/>
              <a:t>leest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en</a:t>
            </a:r>
            <a:r>
              <a:rPr lang="en-US" dirty="0" smtClean="0"/>
              <a:t> </a:t>
            </a:r>
            <a:r>
              <a:rPr lang="en-US" dirty="0" err="1" smtClean="0"/>
              <a:t>Zeiding</a:t>
            </a:r>
            <a:r>
              <a:rPr lang="en-US" dirty="0" smtClean="0"/>
              <a:t>.</a:t>
            </a:r>
          </a:p>
          <a:p>
            <a:r>
              <a:rPr lang="en-US" dirty="0" smtClean="0"/>
              <a:t>___ (the) </a:t>
            </a:r>
            <a:r>
              <a:rPr lang="en-US" dirty="0" err="1" smtClean="0"/>
              <a:t>Fraa</a:t>
            </a:r>
            <a:r>
              <a:rPr lang="en-US" dirty="0" smtClean="0"/>
              <a:t> </a:t>
            </a:r>
            <a:r>
              <a:rPr lang="en-US" dirty="0" err="1" smtClean="0"/>
              <a:t>kaaft</a:t>
            </a:r>
            <a:r>
              <a:rPr lang="en-US" dirty="0" smtClean="0"/>
              <a:t> ___ (a) </a:t>
            </a:r>
            <a:r>
              <a:rPr lang="en-US" dirty="0" err="1" smtClean="0"/>
              <a:t>Tomaet</a:t>
            </a:r>
            <a:r>
              <a:rPr lang="en-US" dirty="0" smtClean="0"/>
              <a:t> (n).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Die</a:t>
            </a:r>
            <a:r>
              <a:rPr lang="en-US" dirty="0" smtClean="0"/>
              <a:t> </a:t>
            </a:r>
            <a:r>
              <a:rPr lang="en-US" dirty="0" err="1" smtClean="0"/>
              <a:t>Fraa</a:t>
            </a:r>
            <a:r>
              <a:rPr lang="en-US" dirty="0" smtClean="0"/>
              <a:t> </a:t>
            </a:r>
            <a:r>
              <a:rPr lang="en-US" dirty="0" err="1" smtClean="0"/>
              <a:t>kaaft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en</a:t>
            </a:r>
            <a:r>
              <a:rPr lang="en-US" dirty="0" smtClean="0"/>
              <a:t> </a:t>
            </a:r>
            <a:r>
              <a:rPr lang="en-US" dirty="0" err="1" smtClean="0"/>
              <a:t>Tomaet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Ich</a:t>
            </a:r>
            <a:r>
              <a:rPr lang="en-US" dirty="0" smtClean="0"/>
              <a:t> </a:t>
            </a:r>
            <a:r>
              <a:rPr lang="en-US" dirty="0" err="1" smtClean="0"/>
              <a:t>kenn</a:t>
            </a:r>
            <a:r>
              <a:rPr lang="en-US" dirty="0" smtClean="0"/>
              <a:t> _____ (him).</a:t>
            </a:r>
          </a:p>
          <a:p>
            <a:r>
              <a:rPr lang="en-US" dirty="0" err="1" smtClean="0"/>
              <a:t>Ich</a:t>
            </a:r>
            <a:r>
              <a:rPr lang="en-US" dirty="0" smtClean="0"/>
              <a:t> </a:t>
            </a:r>
            <a:r>
              <a:rPr lang="en-US" dirty="0" err="1" smtClean="0"/>
              <a:t>kenn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en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Iss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Gschenk</a:t>
            </a:r>
            <a:r>
              <a:rPr lang="en-US" dirty="0" smtClean="0"/>
              <a:t> </a:t>
            </a:r>
            <a:r>
              <a:rPr lang="en-US" dirty="0" err="1" smtClean="0"/>
              <a:t>fer</a:t>
            </a:r>
            <a:r>
              <a:rPr lang="en-US" dirty="0" smtClean="0"/>
              <a:t> ___ (me)?</a:t>
            </a:r>
          </a:p>
          <a:p>
            <a:r>
              <a:rPr lang="en-US" dirty="0" err="1" smtClean="0"/>
              <a:t>Iss</a:t>
            </a:r>
            <a:r>
              <a:rPr lang="en-US" dirty="0" smtClean="0"/>
              <a:t> en </a:t>
            </a:r>
            <a:r>
              <a:rPr lang="en-US" dirty="0" err="1" smtClean="0"/>
              <a:t>Gschenk</a:t>
            </a:r>
            <a:r>
              <a:rPr lang="en-US" dirty="0" smtClean="0"/>
              <a:t> </a:t>
            </a:r>
            <a:r>
              <a:rPr lang="en-US" dirty="0" err="1" smtClean="0"/>
              <a:t>fer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rgbClr val="FF0000"/>
                </a:solidFill>
              </a:rPr>
              <a:t>mich</a:t>
            </a:r>
            <a:r>
              <a:rPr lang="en-US" dirty="0" smtClean="0"/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20944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Bis</a:t>
            </a:r>
            <a:r>
              <a:rPr lang="en-US" dirty="0" smtClean="0"/>
              <a:t> die </a:t>
            </a:r>
            <a:r>
              <a:rPr lang="en-US" dirty="0" err="1" smtClean="0"/>
              <a:t>naegschde</a:t>
            </a:r>
            <a:r>
              <a:rPr lang="en-US" dirty="0" smtClean="0"/>
              <a:t> Video,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685800" y="3608244"/>
            <a:ext cx="7964742" cy="1752600"/>
          </a:xfrm>
        </p:spPr>
        <p:txBody>
          <a:bodyPr>
            <a:normAutofit/>
          </a:bodyPr>
          <a:lstStyle/>
          <a:p>
            <a:r>
              <a:rPr lang="en-US" sz="44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Macht’s</a:t>
            </a:r>
            <a:r>
              <a:rPr lang="en-US" sz="4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gut un </a:t>
            </a:r>
            <a:r>
              <a:rPr lang="en-US" sz="44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schwetzt</a:t>
            </a:r>
            <a:r>
              <a:rPr lang="en-US" sz="4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44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Deitsch</a:t>
            </a:r>
            <a:r>
              <a:rPr lang="en-US" sz="4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!</a:t>
            </a:r>
            <a:endParaRPr lang="en-US" sz="440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43838" y="5054024"/>
            <a:ext cx="7145706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/>
              <a:t>E-</a:t>
            </a:r>
            <a:r>
              <a:rPr lang="en-US" sz="3200" dirty="0" err="1"/>
              <a:t>Poscht</a:t>
            </a:r>
            <a:r>
              <a:rPr lang="en-US" sz="3200" dirty="0"/>
              <a:t> </a:t>
            </a:r>
            <a:r>
              <a:rPr lang="en-US" sz="3200" dirty="0" err="1" smtClean="0"/>
              <a:t>schreiwe</a:t>
            </a:r>
            <a:r>
              <a:rPr lang="en-US" sz="3200" dirty="0"/>
              <a:t>: </a:t>
            </a:r>
            <a:r>
              <a:rPr lang="en-US" sz="3200" dirty="0" err="1"/>
              <a:t>busterpa@yahoo.com</a:t>
            </a:r>
            <a:endParaRPr lang="en-US" sz="3200" dirty="0"/>
          </a:p>
        </p:txBody>
      </p:sp>
      <p:pic>
        <p:nvPicPr>
          <p:cNvPr id="3" name="Picture 2" descr="diste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4480" y="326334"/>
            <a:ext cx="2492547" cy="2143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0221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260</TotalTime>
  <Words>418</Words>
  <Application>Microsoft Macintosh PowerPoint</Application>
  <PresentationFormat>On-screen Show (4:3)</PresentationFormat>
  <Paragraphs>90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PA Dutch 101</vt:lpstr>
      <vt:lpstr>The Accusative Case</vt:lpstr>
      <vt:lpstr>The Definite Article (THE)</vt:lpstr>
      <vt:lpstr>The Indefinite Article (A/AN)</vt:lpstr>
      <vt:lpstr>Accusative Personal Pronouns</vt:lpstr>
      <vt:lpstr>Accusative Personal Pronouns </vt:lpstr>
      <vt:lpstr>Accusative Prepositions </vt:lpstr>
      <vt:lpstr>Accusative Prepositions</vt:lpstr>
      <vt:lpstr>Accusative Prepositions </vt:lpstr>
      <vt:lpstr>Accusative Prepositions</vt:lpstr>
      <vt:lpstr>Iewing - Practice</vt:lpstr>
      <vt:lpstr>Bis die naegschde Video,</vt:lpstr>
    </vt:vector>
  </TitlesOfParts>
  <Company>kcsd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 Dutch 101</dc:title>
  <dc:creator>Doug Madenford</dc:creator>
  <cp:lastModifiedBy>Doug Madenford</cp:lastModifiedBy>
  <cp:revision>62</cp:revision>
  <dcterms:created xsi:type="dcterms:W3CDTF">2012-12-30T17:54:41Z</dcterms:created>
  <dcterms:modified xsi:type="dcterms:W3CDTF">2013-01-01T17:39:02Z</dcterms:modified>
</cp:coreProperties>
</file>