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6" r:id="rId6"/>
    <p:sldId id="267" r:id="rId7"/>
    <p:sldId id="268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12: The Nominative Case.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err="1" smtClean="0">
                <a:solidFill>
                  <a:srgbClr val="FF0000"/>
                </a:solidFill>
              </a:rPr>
              <a:t>Nominativ</a:t>
            </a:r>
            <a:r>
              <a:rPr lang="en-US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Nominative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Nominative Case refers to the Subject of a sentence.</a:t>
            </a:r>
          </a:p>
          <a:p>
            <a:r>
              <a:rPr lang="en-US" dirty="0" smtClean="0"/>
              <a:t>Other nouns in a sentence take different cases, these will be discussed in future videos.</a:t>
            </a:r>
          </a:p>
          <a:p>
            <a:r>
              <a:rPr lang="en-US" dirty="0" smtClean="0"/>
              <a:t>All nouns in PD have an assigned Gender. This is very different from English. </a:t>
            </a:r>
            <a:endParaRPr lang="en-US" dirty="0"/>
          </a:p>
          <a:p>
            <a:r>
              <a:rPr lang="en-US" dirty="0" smtClean="0"/>
              <a:t>Genders do not make sense to most English speakers. Therefore, when learning new vocabulary, always memorize the gender as well as the PD word.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265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Definite Article (THE)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English we have one way to say the word THE, in PD, there are multiple forms!</a:t>
            </a:r>
          </a:p>
          <a:p>
            <a:r>
              <a:rPr lang="en-US" dirty="0" smtClean="0"/>
              <a:t>In the Nominative Case, we use the following definite articles: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631527"/>
              </p:ext>
            </p:extLst>
          </p:nvPr>
        </p:nvGraphicFramePr>
        <p:xfrm>
          <a:off x="772370" y="4177096"/>
          <a:ext cx="7534896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3724"/>
                <a:gridCol w="1883724"/>
                <a:gridCol w="1883724"/>
                <a:gridCol w="18837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Masculine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Feminine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Neuter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Plural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der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die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die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319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Pitfall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Given the fact that all nouns have a gender in PD, it is vital that you learn the gender when you learn a new word.</a:t>
            </a:r>
          </a:p>
          <a:p>
            <a:r>
              <a:rPr lang="en-US" dirty="0" smtClean="0"/>
              <a:t>When looking up a word in a dictionary you will see something like this:</a:t>
            </a:r>
          </a:p>
          <a:p>
            <a:r>
              <a:rPr lang="en-US" dirty="0" smtClean="0"/>
              <a:t>Book – </a:t>
            </a:r>
            <a:r>
              <a:rPr lang="en-US" dirty="0" err="1" smtClean="0">
                <a:solidFill>
                  <a:srgbClr val="FF0000"/>
                </a:solidFill>
              </a:rPr>
              <a:t>Buch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</a:p>
          <a:p>
            <a:r>
              <a:rPr lang="en-US" dirty="0" smtClean="0"/>
              <a:t>The little </a:t>
            </a:r>
            <a:r>
              <a:rPr lang="en-US" i="1" dirty="0" smtClean="0"/>
              <a:t>n</a:t>
            </a:r>
            <a:r>
              <a:rPr lang="en-US" dirty="0" smtClean="0"/>
              <a:t>, signifies that </a:t>
            </a:r>
            <a:r>
              <a:rPr lang="en-US" dirty="0" err="1" smtClean="0"/>
              <a:t>Buch</a:t>
            </a:r>
            <a:r>
              <a:rPr lang="en-US" dirty="0" smtClean="0"/>
              <a:t> is a neuter noun. So in a sentence, the book =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Buch</a:t>
            </a:r>
            <a:r>
              <a:rPr lang="en-US" dirty="0" smtClean="0"/>
              <a:t>.</a:t>
            </a:r>
          </a:p>
          <a:p>
            <a:r>
              <a:rPr lang="en-US" dirty="0" smtClean="0"/>
              <a:t>Nouns are not necessarily masculine, feminine or neuter by nature!</a:t>
            </a:r>
          </a:p>
          <a:p>
            <a:r>
              <a:rPr lang="en-US" dirty="0" smtClean="0"/>
              <a:t>All nouns are always Capitalized!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626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Indefinite Article (A/AN)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Indefinite Article does not specifically identify the noun that they are associated with.</a:t>
            </a:r>
          </a:p>
          <a:p>
            <a:r>
              <a:rPr lang="en-US" dirty="0"/>
              <a:t>The book. vs. A book.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798618"/>
              </p:ext>
            </p:extLst>
          </p:nvPr>
        </p:nvGraphicFramePr>
        <p:xfrm>
          <a:off x="772370" y="4177096"/>
          <a:ext cx="7534896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3724"/>
                <a:gridCol w="1883724"/>
                <a:gridCol w="1883724"/>
                <a:gridCol w="18837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Masculine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Feminine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Neuter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Plural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en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en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en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577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____ (the) Bu (</a:t>
            </a:r>
            <a:r>
              <a:rPr lang="en-US" i="1" dirty="0" smtClean="0"/>
              <a:t>m</a:t>
            </a:r>
            <a:r>
              <a:rPr lang="en-US" dirty="0" smtClean="0"/>
              <a:t>)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datt</a:t>
            </a:r>
            <a:r>
              <a:rPr lang="en-US" dirty="0" smtClean="0"/>
              <a:t> </a:t>
            </a:r>
            <a:r>
              <a:rPr lang="en-US" dirty="0" err="1" smtClean="0"/>
              <a:t>driwwe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Der Bu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datt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driwwe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____ (the) </a:t>
            </a:r>
            <a:r>
              <a:rPr lang="en-US" dirty="0" err="1" smtClean="0"/>
              <a:t>Fraa</a:t>
            </a:r>
            <a:r>
              <a:rPr lang="en-US" dirty="0" smtClean="0"/>
              <a:t> (</a:t>
            </a:r>
            <a:r>
              <a:rPr lang="en-US" i="1" dirty="0" smtClean="0"/>
              <a:t>f</a:t>
            </a:r>
            <a:r>
              <a:rPr lang="en-US" dirty="0" smtClean="0"/>
              <a:t>) </a:t>
            </a:r>
            <a:r>
              <a:rPr lang="en-US" dirty="0" err="1" smtClean="0"/>
              <a:t>wuhnt</a:t>
            </a:r>
            <a:r>
              <a:rPr lang="en-US" dirty="0" smtClean="0"/>
              <a:t> in </a:t>
            </a:r>
            <a:r>
              <a:rPr lang="en-US" dirty="0" err="1" smtClean="0"/>
              <a:t>Ellsdaun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Die </a:t>
            </a:r>
            <a:r>
              <a:rPr lang="en-US" dirty="0" err="1" smtClean="0">
                <a:solidFill>
                  <a:srgbClr val="FF0000"/>
                </a:solidFill>
              </a:rPr>
              <a:t>Fraa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wuhnt</a:t>
            </a:r>
            <a:r>
              <a:rPr lang="en-US" dirty="0" smtClean="0">
                <a:solidFill>
                  <a:srgbClr val="FF0000"/>
                </a:solidFill>
              </a:rPr>
              <a:t> in </a:t>
            </a:r>
            <a:r>
              <a:rPr lang="en-US" dirty="0" err="1" smtClean="0">
                <a:solidFill>
                  <a:srgbClr val="FF0000"/>
                </a:solidFill>
              </a:rPr>
              <a:t>Ellsdaun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____ (the) </a:t>
            </a:r>
            <a:r>
              <a:rPr lang="en-US" dirty="0" err="1" smtClean="0"/>
              <a:t>Schof</a:t>
            </a:r>
            <a:r>
              <a:rPr lang="en-US" dirty="0" smtClean="0"/>
              <a:t> (</a:t>
            </a:r>
            <a:r>
              <a:rPr lang="en-US" i="1" dirty="0" smtClean="0"/>
              <a:t>n</a:t>
            </a:r>
            <a:r>
              <a:rPr lang="en-US" dirty="0" smtClean="0"/>
              <a:t>)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weiss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Schof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weiss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____ (a) </a:t>
            </a:r>
            <a:r>
              <a:rPr lang="en-US" dirty="0" err="1" smtClean="0"/>
              <a:t>Fenschder</a:t>
            </a:r>
            <a:r>
              <a:rPr lang="en-US" dirty="0" smtClean="0"/>
              <a:t> (</a:t>
            </a:r>
            <a:r>
              <a:rPr lang="en-US" i="1" dirty="0" smtClean="0"/>
              <a:t>n</a:t>
            </a:r>
            <a:r>
              <a:rPr lang="en-US" dirty="0" smtClean="0"/>
              <a:t>)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gebroche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En </a:t>
            </a:r>
            <a:r>
              <a:rPr lang="en-US" dirty="0" err="1" smtClean="0">
                <a:solidFill>
                  <a:srgbClr val="FF0000"/>
                </a:solidFill>
              </a:rPr>
              <a:t>Fenschder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gebroche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082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Eppes</a:t>
            </a:r>
            <a:r>
              <a:rPr lang="en-US" dirty="0" smtClean="0"/>
              <a:t> </a:t>
            </a:r>
            <a:r>
              <a:rPr lang="en-US" dirty="0" err="1" smtClean="0"/>
              <a:t>nooch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Gender and Case often frustrate learners.</a:t>
            </a:r>
          </a:p>
          <a:p>
            <a:r>
              <a:rPr lang="en-US" dirty="0" smtClean="0"/>
              <a:t>Hang in there and keep practicing!</a:t>
            </a:r>
          </a:p>
          <a:p>
            <a:r>
              <a:rPr lang="en-US" dirty="0" smtClean="0"/>
              <a:t>LEARN GENDERS WHEN YOU LEARN NEW VOCABULARY!</a:t>
            </a:r>
          </a:p>
        </p:txBody>
      </p:sp>
    </p:spTree>
    <p:extLst>
      <p:ext uri="{BB962C8B-B14F-4D97-AF65-F5344CB8AC3E}">
        <p14:creationId xmlns:p14="http://schemas.microsoft.com/office/powerpoint/2010/main" val="2412443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</TotalTime>
  <Words>376</Words>
  <Application>Microsoft Macintosh PowerPoint</Application>
  <PresentationFormat>On-screen Show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PA Dutch 101</vt:lpstr>
      <vt:lpstr>The Nominative Case</vt:lpstr>
      <vt:lpstr>The Definite Article (THE)</vt:lpstr>
      <vt:lpstr>A Pitfall</vt:lpstr>
      <vt:lpstr>The Indefinite Article (A/AN)</vt:lpstr>
      <vt:lpstr>Iewing - Practice</vt:lpstr>
      <vt:lpstr>Eppes nooch!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54</cp:revision>
  <dcterms:created xsi:type="dcterms:W3CDTF">2012-12-30T17:54:41Z</dcterms:created>
  <dcterms:modified xsi:type="dcterms:W3CDTF">2013-01-01T13:51:39Z</dcterms:modified>
</cp:coreProperties>
</file>